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j0iDu/Jrrr3Y+Q9MLebhj72ODP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Listar aqui os itens que serão apresentados.</a:t>
            </a:r>
            <a:endParaRPr/>
          </a:p>
        </p:txBody>
      </p:sp>
      <p:sp>
        <p:nvSpPr>
          <p:cNvPr id="256" name="Google Shape;256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078c3115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1" name="Google Shape;291;g6078c31157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Listar aqui os itens que serão apresentados.</a:t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Listar aqui os itens que serão apresentados.</a:t>
            </a:r>
            <a:endParaRPr/>
          </a:p>
        </p:txBody>
      </p:sp>
      <p:sp>
        <p:nvSpPr>
          <p:cNvPr id="79" name="Google Shape;7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Listar aqui os itens que serão apresentados.</a:t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Listar aqui os itens que serão apresentados.</a:t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Listar aqui os itens que serão apresentados.</a:t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0" i="0" lang="pt-B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Listar aqui os itens que serão apresentados.</a:t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415610" y="992766"/>
            <a:ext cx="11360700" cy="2736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b="0" i="0" sz="6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subTitle"/>
          </p:nvPr>
        </p:nvSpPr>
        <p:spPr>
          <a:xfrm>
            <a:off x="415600" y="3778832"/>
            <a:ext cx="11360700" cy="105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type="title"/>
          </p:nvPr>
        </p:nvSpPr>
        <p:spPr>
          <a:xfrm>
            <a:off x="415600" y="1474833"/>
            <a:ext cx="11360700" cy="2618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b="0" i="0" sz="1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title"/>
          </p:nvPr>
        </p:nvSpPr>
        <p:spPr>
          <a:xfrm>
            <a:off x="415600" y="2867800"/>
            <a:ext cx="11360700" cy="1122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3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" type="body"/>
          </p:nvPr>
        </p:nvSpPr>
        <p:spPr>
          <a:xfrm>
            <a:off x="415600" y="1536633"/>
            <a:ext cx="53330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4"/>
          <p:cNvSpPr txBox="1"/>
          <p:nvPr>
            <p:ph idx="2" type="body"/>
          </p:nvPr>
        </p:nvSpPr>
        <p:spPr>
          <a:xfrm>
            <a:off x="6443200" y="1536633"/>
            <a:ext cx="53330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653666" y="600200"/>
            <a:ext cx="8490300" cy="545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b="0" i="0" sz="6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6096000" y="-165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354000" y="1644233"/>
            <a:ext cx="5393699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28"/>
          <p:cNvSpPr txBox="1"/>
          <p:nvPr>
            <p:ph idx="1" type="subTitle"/>
          </p:nvPr>
        </p:nvSpPr>
        <p:spPr>
          <a:xfrm>
            <a:off x="354000" y="3737432"/>
            <a:ext cx="5393699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6586000" y="965433"/>
            <a:ext cx="5115899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11296610" y="6217621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5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7.jp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6.jp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9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8476400" y="6352100"/>
            <a:ext cx="3936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Período: &lt;mês/ano&gt;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830850" y="2196550"/>
            <a:ext cx="10530300" cy="23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Calibri"/>
              <a:buNone/>
            </a:pPr>
            <a:r>
              <a:rPr b="1" i="0" lang="pt-BR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RELATÓRIO MENSAL</a:t>
            </a:r>
            <a:r>
              <a:rPr b="1" lang="pt-BR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endParaRPr b="1" i="0" sz="4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Calibri"/>
              <a:buNone/>
            </a:pPr>
            <a:r>
              <a:rPr b="1" i="0" lang="pt-BR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b="1" lang="pt-BR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pt-BR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MARKETING DIGITAL</a:t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25" y="5644825"/>
            <a:ext cx="3529447" cy="121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4890" y="879275"/>
            <a:ext cx="2974460" cy="13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14397"/>
            <a:ext cx="12192000" cy="578510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2"/>
          <p:cNvSpPr txBox="1"/>
          <p:nvPr/>
        </p:nvSpPr>
        <p:spPr>
          <a:xfrm>
            <a:off x="302050" y="1954225"/>
            <a:ext cx="2434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FF8B36"/>
                </a:solidFill>
                <a:latin typeface="Arial"/>
                <a:ea typeface="Arial"/>
                <a:cs typeface="Arial"/>
                <a:sym typeface="Arial"/>
              </a:rPr>
              <a:t>VISITANTES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378250" y="3478225"/>
            <a:ext cx="235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3000"/>
              <a:buFont typeface="Arial"/>
              <a:buNone/>
            </a:pPr>
            <a:r>
              <a:rPr b="1" lang="pt-BR" sz="3000">
                <a:solidFill>
                  <a:srgbClr val="FF8B36"/>
                </a:solidFill>
              </a:rPr>
              <a:t>LEADS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2"/>
          <p:cNvSpPr txBox="1"/>
          <p:nvPr/>
        </p:nvSpPr>
        <p:spPr>
          <a:xfrm>
            <a:off x="1064050" y="4926025"/>
            <a:ext cx="10899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FF8B36"/>
                </a:solidFill>
                <a:latin typeface="Arial"/>
                <a:ea typeface="Arial"/>
                <a:cs typeface="Arial"/>
                <a:sym typeface="Arial"/>
              </a:rPr>
              <a:t>MQL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4950250" y="1954225"/>
            <a:ext cx="1489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i="0" lang="pt-BR" sz="2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.000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4950250" y="3783025"/>
            <a:ext cx="1489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pt-BR" sz="2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.000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4950250" y="5307025"/>
            <a:ext cx="1489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8150650" y="4926025"/>
            <a:ext cx="1489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10360450" y="1954225"/>
            <a:ext cx="1489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b="1" i="0" lang="pt-BR" sz="2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10360450" y="3402025"/>
            <a:ext cx="1489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10o</a:t>
            </a:r>
            <a:r>
              <a:rPr b="1" i="0" lang="pt-BR" sz="2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10360450" y="4926025"/>
            <a:ext cx="1489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10o</a:t>
            </a:r>
            <a:r>
              <a:rPr b="1" i="0" lang="pt-BR" sz="2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5255050" y="887425"/>
            <a:ext cx="10899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1800"/>
              <a:buFont typeface="Arial"/>
              <a:buNone/>
            </a:pPr>
            <a:r>
              <a:rPr b="1" lang="pt-BR" sz="1800">
                <a:solidFill>
                  <a:srgbClr val="FF8B36"/>
                </a:solidFill>
              </a:rPr>
              <a:t>MÊS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8074450" y="887425"/>
            <a:ext cx="1819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8B36"/>
                </a:solidFill>
                <a:latin typeface="Arial"/>
                <a:ea typeface="Arial"/>
                <a:cs typeface="Arial"/>
                <a:sym typeface="Arial"/>
              </a:rPr>
              <a:t>META </a:t>
            </a:r>
            <a:r>
              <a:rPr b="1" lang="pt-BR" sz="1800">
                <a:solidFill>
                  <a:srgbClr val="FF8B36"/>
                </a:solidFill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10589050" y="887425"/>
            <a:ext cx="12609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1800"/>
              <a:buFont typeface="Arial"/>
              <a:buNone/>
            </a:pPr>
            <a:r>
              <a:rPr b="1" lang="pt-BR" sz="1800">
                <a:solidFill>
                  <a:srgbClr val="FF8B36"/>
                </a:solidFill>
              </a:rPr>
              <a:t>Realizado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2597395" y="83432"/>
            <a:ext cx="6997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pt-BR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FUNIL DO MARKETING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95321" y="6224446"/>
            <a:ext cx="633551" cy="63355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 txBox="1"/>
          <p:nvPr/>
        </p:nvSpPr>
        <p:spPr>
          <a:xfrm>
            <a:off x="8226850" y="1894825"/>
            <a:ext cx="1489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i="0" lang="pt-BR" sz="2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.000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8354175" y="3672100"/>
            <a:ext cx="1489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pt-BR" sz="2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.000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2397995" y="3085907"/>
            <a:ext cx="6997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lang="pt-BR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CAMPANHAS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95321" y="6224446"/>
            <a:ext cx="633551" cy="6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" y="0"/>
            <a:ext cx="2293710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63878" y="2576050"/>
            <a:ext cx="2293710" cy="10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4"/>
          <p:cNvSpPr txBox="1"/>
          <p:nvPr/>
        </p:nvSpPr>
        <p:spPr>
          <a:xfrm>
            <a:off x="1453952" y="395525"/>
            <a:ext cx="9637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1" lang="pt-BR" sz="3600">
                <a:solidFill>
                  <a:srgbClr val="F58634"/>
                </a:solidFill>
                <a:latin typeface="Calibri"/>
                <a:ea typeface="Calibri"/>
                <a:cs typeface="Calibri"/>
                <a:sym typeface="Calibri"/>
              </a:rPr>
              <a:t>Mídia</a:t>
            </a:r>
            <a:r>
              <a:rPr b="1" lang="pt-BR" sz="3600">
                <a:solidFill>
                  <a:srgbClr val="F5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paga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 txBox="1"/>
          <p:nvPr/>
        </p:nvSpPr>
        <p:spPr>
          <a:xfrm>
            <a:off x="1663500" y="4354075"/>
            <a:ext cx="90393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•"/>
            </a:pPr>
            <a:r>
              <a:rPr b="0" i="0" lang="pt-B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Redução em 10% o custo por Lead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•"/>
            </a:pPr>
            <a:r>
              <a:rPr b="0" i="0" lang="pt-B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Investimento de  R$ XX e geração de  R$ YY de receita.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•"/>
            </a:pPr>
            <a:r>
              <a:rPr b="0" i="0" lang="pt-B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Resultado: ROI de ZZ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1219200" y="2091275"/>
            <a:ext cx="19206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CAMPANHAS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4191000" y="2091275"/>
            <a:ext cx="16617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VISITANTES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7010400" y="2091275"/>
            <a:ext cx="9846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LEADS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4"/>
          <p:cNvSpPr txBox="1"/>
          <p:nvPr/>
        </p:nvSpPr>
        <p:spPr>
          <a:xfrm>
            <a:off x="9067800" y="2091275"/>
            <a:ext cx="22116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INVESTIMENTO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14"/>
          <p:cNvCxnSpPr/>
          <p:nvPr/>
        </p:nvCxnSpPr>
        <p:spPr>
          <a:xfrm>
            <a:off x="1065275" y="2865475"/>
            <a:ext cx="103611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14"/>
          <p:cNvSpPr txBox="1"/>
          <p:nvPr/>
        </p:nvSpPr>
        <p:spPr>
          <a:xfrm>
            <a:off x="1066800" y="3009575"/>
            <a:ext cx="20730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Calibri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CAMPANHA X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1066800" y="3466775"/>
            <a:ext cx="20730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Calibri"/>
              <a:buNone/>
            </a:pPr>
            <a:r>
              <a:rPr b="0" i="0" lang="pt-BR" sz="2400" u="none" cap="none" strike="noStrike">
                <a:solidFill>
                  <a:srgbClr val="40404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CAMPANHA Y</a:t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4343400" y="2853275"/>
            <a:ext cx="11811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1" i="0" lang="pt-BR" sz="20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.000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4343400" y="3310475"/>
            <a:ext cx="11811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pt-BR" sz="20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.600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 txBox="1"/>
          <p:nvPr/>
        </p:nvSpPr>
        <p:spPr>
          <a:xfrm>
            <a:off x="6858000" y="2853275"/>
            <a:ext cx="11811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i="0" lang="pt-BR" sz="20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.000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6858000" y="3310475"/>
            <a:ext cx="11811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pt-BR" sz="20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.000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9220200" y="2853275"/>
            <a:ext cx="1825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R$ X</a:t>
            </a:r>
            <a:r>
              <a:rPr b="1" i="0" lang="pt-BR" sz="20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.000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9220200" y="3310475"/>
            <a:ext cx="1825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R$ X</a:t>
            </a:r>
            <a:r>
              <a:rPr b="1" i="0" lang="pt-BR" sz="2000" u="none" cap="none" strike="noStrike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.000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4"/>
          <p:cNvPicPr preferRelativeResize="0"/>
          <p:nvPr/>
        </p:nvPicPr>
        <p:blipFill rotWithShape="1">
          <a:blip r:embed="rId5">
            <a:alphaModFix amt="48000"/>
          </a:blip>
          <a:srcRect b="51379" l="0" r="0" t="44478"/>
          <a:stretch/>
        </p:blipFill>
        <p:spPr>
          <a:xfrm rot="10800000">
            <a:off x="29449" y="1048974"/>
            <a:ext cx="12192000" cy="2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95321" y="6224446"/>
            <a:ext cx="633551" cy="63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 txBox="1"/>
          <p:nvPr/>
        </p:nvSpPr>
        <p:spPr>
          <a:xfrm>
            <a:off x="2352195" y="7"/>
            <a:ext cx="6997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lang="pt-BR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Próximos Passos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5321" y="6224446"/>
            <a:ext cx="633551" cy="63355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8"/>
          <p:cNvSpPr txBox="1"/>
          <p:nvPr/>
        </p:nvSpPr>
        <p:spPr>
          <a:xfrm>
            <a:off x="7424225" y="662650"/>
            <a:ext cx="3600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900"/>
              <a:buFont typeface="Arial"/>
              <a:buNone/>
            </a:pPr>
            <a:r>
              <a:rPr b="1" lang="pt-BR" sz="1900">
                <a:solidFill>
                  <a:srgbClr val="F58634"/>
                </a:solidFill>
              </a:rPr>
              <a:t>Novas campanhas planejadas</a:t>
            </a:r>
            <a:endParaRPr b="1" sz="1900">
              <a:solidFill>
                <a:srgbClr val="F58634"/>
              </a:solidFill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275550" y="5052475"/>
            <a:ext cx="3148800" cy="16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900"/>
              <a:buFont typeface="Arial"/>
              <a:buNone/>
            </a:pPr>
            <a:r>
              <a:rPr b="1" lang="pt-BR" sz="1900">
                <a:solidFill>
                  <a:srgbClr val="F58634"/>
                </a:solidFill>
              </a:rPr>
              <a:t>Revisar SEO do site para aumento do tráfego orgânico</a:t>
            </a:r>
            <a:endParaRPr b="1" sz="1900">
              <a:solidFill>
                <a:srgbClr val="F58634"/>
              </a:solidFill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2293700" y="3588375"/>
            <a:ext cx="3677400" cy="16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900"/>
              <a:buFont typeface="Arial"/>
              <a:buNone/>
            </a:pPr>
            <a:r>
              <a:rPr b="1" lang="pt-BR" sz="1900">
                <a:solidFill>
                  <a:srgbClr val="F58634"/>
                </a:solidFill>
              </a:rPr>
              <a:t>Segmentar a base para disparo de e-mails  </a:t>
            </a:r>
            <a:endParaRPr b="1" sz="1900">
              <a:solidFill>
                <a:srgbClr val="F58634"/>
              </a:solidFill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5971100" y="1581213"/>
            <a:ext cx="30000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rgbClr val="F58634"/>
                </a:solidFill>
                <a:latin typeface="Arial"/>
                <a:ea typeface="Arial"/>
                <a:cs typeface="Arial"/>
                <a:sym typeface="Arial"/>
              </a:rPr>
              <a:t>Desenvolver nova persona</a:t>
            </a:r>
            <a:endParaRPr b="0" i="0" sz="1400" u="none" cap="none" strike="noStrike">
              <a:solidFill>
                <a:srgbClr val="F586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" y="0"/>
            <a:ext cx="2293710" cy="10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8"/>
          <p:cNvSpPr txBox="1"/>
          <p:nvPr/>
        </p:nvSpPr>
        <p:spPr>
          <a:xfrm>
            <a:off x="4486625" y="2649538"/>
            <a:ext cx="30000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900"/>
              <a:buFont typeface="Arial"/>
              <a:buNone/>
            </a:pPr>
            <a:r>
              <a:rPr b="1" lang="pt-BR" sz="1900">
                <a:solidFill>
                  <a:srgbClr val="F58634"/>
                </a:solidFill>
              </a:rPr>
              <a:t>Investimento em Adwords</a:t>
            </a:r>
            <a:endParaRPr b="0" i="0" sz="1400" u="none" cap="none" strike="noStrike">
              <a:solidFill>
                <a:srgbClr val="F5863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6078c31157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6078c31157_0_102"/>
          <p:cNvSpPr txBox="1"/>
          <p:nvPr/>
        </p:nvSpPr>
        <p:spPr>
          <a:xfrm>
            <a:off x="583300" y="2789500"/>
            <a:ext cx="10530300" cy="23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Calibri"/>
              <a:buNone/>
            </a:pPr>
            <a:r>
              <a:rPr b="1" lang="pt-BR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Obrigada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400"/>
              <a:buFont typeface="Calibri"/>
              <a:buNone/>
            </a:pPr>
            <a:r>
              <a:rPr b="1" lang="pt-BR" sz="3400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Seu nome</a:t>
            </a:r>
            <a:endParaRPr b="1" sz="3400">
              <a:solidFill>
                <a:srgbClr val="FF8B3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400"/>
              <a:buFont typeface="Calibri"/>
              <a:buNone/>
            </a:pPr>
            <a:r>
              <a:rPr b="1" lang="pt-BR" sz="3400">
                <a:solidFill>
                  <a:srgbClr val="FF8B36"/>
                </a:solidFill>
                <a:latin typeface="Calibri"/>
                <a:ea typeface="Calibri"/>
                <a:cs typeface="Calibri"/>
                <a:sym typeface="Calibri"/>
              </a:rPr>
              <a:t>Seu e-mail</a:t>
            </a:r>
            <a:endParaRPr b="1"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g6078c31157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842200"/>
            <a:ext cx="2955249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6078c31157_0_102"/>
          <p:cNvPicPr preferRelativeResize="0"/>
          <p:nvPr/>
        </p:nvPicPr>
        <p:blipFill rotWithShape="1">
          <a:blip r:embed="rId5">
            <a:alphaModFix amt="48000"/>
          </a:blip>
          <a:srcRect b="51379" l="0" r="0" t="44478"/>
          <a:stretch/>
        </p:blipFill>
        <p:spPr>
          <a:xfrm rot="10800000">
            <a:off x="29449" y="4736674"/>
            <a:ext cx="12192000" cy="2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6078c31157_0_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1801" y="438163"/>
            <a:ext cx="3442075" cy="1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/>
          <p:nvPr/>
        </p:nvSpPr>
        <p:spPr>
          <a:xfrm>
            <a:off x="9857284" y="1828799"/>
            <a:ext cx="1695065" cy="1717269"/>
          </a:xfrm>
          <a:prstGeom prst="ellipse">
            <a:avLst/>
          </a:prstGeom>
          <a:solidFill>
            <a:srgbClr val="F586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586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6594261" y="1607382"/>
            <a:ext cx="1882800" cy="1882800"/>
          </a:xfrm>
          <a:prstGeom prst="ellipse">
            <a:avLst/>
          </a:prstGeom>
          <a:solidFill>
            <a:srgbClr val="F586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586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2220919" y="1640365"/>
            <a:ext cx="1882800" cy="1882800"/>
          </a:xfrm>
          <a:prstGeom prst="ellipse">
            <a:avLst/>
          </a:prstGeom>
          <a:solidFill>
            <a:srgbClr val="F586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586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1453952" y="395525"/>
            <a:ext cx="9637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1" lang="pt-BR" sz="3600">
                <a:solidFill>
                  <a:srgbClr val="F58634"/>
                </a:solidFill>
                <a:latin typeface="Calibri"/>
                <a:ea typeface="Calibri"/>
                <a:cs typeface="Calibri"/>
                <a:sym typeface="Calibri"/>
              </a:rPr>
              <a:t>OVERVIEW </a:t>
            </a:r>
            <a:r>
              <a:rPr b="1" lang="pt-BR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navegação do site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175465" y="2138307"/>
            <a:ext cx="3358350" cy="3114447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5500"/>
              <a:buFont typeface="Arial"/>
              <a:buNone/>
            </a:pPr>
            <a:r>
              <a:rPr b="1" i="0" lang="pt-BR" sz="5500" u="none" cap="none" strike="noStrike">
                <a:solidFill>
                  <a:srgbClr val="FF8B36"/>
                </a:solidFill>
                <a:latin typeface="Arial"/>
                <a:ea typeface="Arial"/>
                <a:cs typeface="Arial"/>
                <a:sym typeface="Arial"/>
              </a:rPr>
              <a:t>14.521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rgbClr val="FF8B36"/>
                </a:solidFill>
                <a:latin typeface="Arial"/>
                <a:ea typeface="Arial"/>
                <a:cs typeface="Arial"/>
                <a:sym typeface="Arial"/>
              </a:rPr>
              <a:t>Acessos</a:t>
            </a:r>
            <a:endParaRPr b="1" i="0" sz="2100" u="none" cap="none" strike="noStrike">
              <a:solidFill>
                <a:srgbClr val="FF8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3963160" y="2138307"/>
            <a:ext cx="4021454" cy="3880742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6500"/>
              <a:buFont typeface="Arial"/>
              <a:buNone/>
            </a:pPr>
            <a:r>
              <a:rPr b="1" i="0" lang="pt-BR" sz="6500" u="none" cap="none" strike="noStrike">
                <a:solidFill>
                  <a:srgbClr val="FF8B36"/>
                </a:solidFill>
                <a:latin typeface="Arial"/>
                <a:ea typeface="Arial"/>
                <a:cs typeface="Arial"/>
                <a:sym typeface="Arial"/>
              </a:rPr>
              <a:t>27.784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rgbClr val="FF8B36"/>
                </a:solidFill>
                <a:latin typeface="Arial"/>
                <a:ea typeface="Arial"/>
                <a:cs typeface="Arial"/>
                <a:sym typeface="Arial"/>
              </a:rPr>
              <a:t>Pageviews</a:t>
            </a:r>
            <a:endParaRPr b="1" i="0" sz="2100" u="none" cap="none" strike="noStrike">
              <a:solidFill>
                <a:srgbClr val="FF8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8599614" y="2352775"/>
            <a:ext cx="2337735" cy="2273816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FF8B36"/>
                </a:solidFill>
                <a:latin typeface="Arial"/>
                <a:ea typeface="Arial"/>
                <a:cs typeface="Arial"/>
                <a:sym typeface="Arial"/>
              </a:rPr>
              <a:t>62,51</a:t>
            </a:r>
            <a:r>
              <a:rPr b="1" i="0" lang="pt-BR" sz="1200" u="none" cap="none" strike="noStrike">
                <a:solidFill>
                  <a:srgbClr val="FF8B3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B36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rgbClr val="FF8B36"/>
                </a:solidFill>
                <a:latin typeface="Arial"/>
                <a:ea typeface="Arial"/>
                <a:cs typeface="Arial"/>
                <a:sym typeface="Arial"/>
              </a:rPr>
              <a:t>Taxa de Rejeição</a:t>
            </a:r>
            <a:endParaRPr b="1" i="0" sz="2100" u="none" cap="none" strike="noStrike">
              <a:solidFill>
                <a:srgbClr val="FF8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2616757" y="1570196"/>
            <a:ext cx="13584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+52</a:t>
            </a:r>
            <a:r>
              <a:rPr b="1" i="0" lang="pt-BR" sz="20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i="0" sz="20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10126172" y="1607382"/>
            <a:ext cx="15162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-11</a:t>
            </a:r>
            <a:r>
              <a:rPr b="1" i="0" lang="pt-BR" sz="20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i="0" sz="20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34471" y="5799195"/>
            <a:ext cx="10497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Indicadores referentes ao período entre &lt;99/99/9999&gt; e &lt;99/99/9999&gt;.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Comparação </a:t>
            </a:r>
            <a:r>
              <a:rPr lang="pt-BR">
                <a:solidFill>
                  <a:srgbClr val="FFFFFF"/>
                </a:solidFill>
              </a:rPr>
              <a:t>em relação a</a:t>
            </a:r>
            <a:r>
              <a:rPr b="0" i="0" lang="pt-B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&lt;99/99/9999&gt; e &lt;99/99/9999&gt;.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6894627" y="1511384"/>
            <a:ext cx="16182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+48%</a:t>
            </a:r>
            <a:endParaRPr b="1" i="0" sz="36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95321" y="6224446"/>
            <a:ext cx="633551" cy="6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" y="0"/>
            <a:ext cx="2293710" cy="10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/>
          <p:nvPr/>
        </p:nvSpPr>
        <p:spPr>
          <a:xfrm>
            <a:off x="1092250" y="2753139"/>
            <a:ext cx="646800" cy="32766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1930450" y="2850093"/>
            <a:ext cx="646800" cy="230582"/>
          </a:xfrm>
          <a:prstGeom prst="roundRect">
            <a:avLst>
              <a:gd fmla="val 16667" name="adj"/>
            </a:avLst>
          </a:prstGeom>
          <a:solidFill>
            <a:srgbClr val="FF8B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2768650" y="3035080"/>
            <a:ext cx="646800" cy="45719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3606850" y="2166730"/>
            <a:ext cx="646800" cy="914145"/>
          </a:xfrm>
          <a:prstGeom prst="roundRect">
            <a:avLst>
              <a:gd fmla="val 16667" name="adj"/>
            </a:avLst>
          </a:prstGeom>
          <a:solidFill>
            <a:srgbClr val="FF8B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4445050" y="2276062"/>
            <a:ext cx="646800" cy="804738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5283250" y="2355100"/>
            <a:ext cx="646800" cy="725700"/>
          </a:xfrm>
          <a:prstGeom prst="roundRect">
            <a:avLst>
              <a:gd fmla="val 16667" name="adj"/>
            </a:avLst>
          </a:prstGeom>
          <a:solidFill>
            <a:srgbClr val="FF8B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121450" y="2435087"/>
            <a:ext cx="646800" cy="645688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6959650" y="2166730"/>
            <a:ext cx="646800" cy="914070"/>
          </a:xfrm>
          <a:prstGeom prst="roundRect">
            <a:avLst>
              <a:gd fmla="val 16667" name="adj"/>
            </a:avLst>
          </a:prstGeom>
          <a:solidFill>
            <a:srgbClr val="FF8B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7797850" y="2276062"/>
            <a:ext cx="646800" cy="804738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8636050" y="2276062"/>
            <a:ext cx="646800" cy="804738"/>
          </a:xfrm>
          <a:prstGeom prst="roundRect">
            <a:avLst>
              <a:gd fmla="val 16667" name="adj"/>
            </a:avLst>
          </a:prstGeom>
          <a:solidFill>
            <a:srgbClr val="FF8B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9474250" y="1679713"/>
            <a:ext cx="646800" cy="1401112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0312450" y="1679712"/>
            <a:ext cx="646800" cy="1401087"/>
          </a:xfrm>
          <a:prstGeom prst="roundRect">
            <a:avLst>
              <a:gd fmla="val 16667" name="adj"/>
            </a:avLst>
          </a:prstGeom>
          <a:solidFill>
            <a:srgbClr val="FF8B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1035450" y="3078825"/>
            <a:ext cx="6468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JAN</a:t>
            </a:r>
            <a:endParaRPr b="1" i="0" sz="1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1851095" y="3078825"/>
            <a:ext cx="6468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FEV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2666740" y="3078825"/>
            <a:ext cx="88331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3539086" y="3078825"/>
            <a:ext cx="703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4411431" y="3078825"/>
            <a:ext cx="6468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5227077" y="3078825"/>
            <a:ext cx="6468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JUN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6042722" y="3078825"/>
            <a:ext cx="6468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JUL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6858368" y="3078825"/>
            <a:ext cx="762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7789213" y="3078825"/>
            <a:ext cx="6468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8604859" y="3078825"/>
            <a:ext cx="703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9477204" y="3078825"/>
            <a:ext cx="762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10408050" y="3078825"/>
            <a:ext cx="6468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2466199" y="3747825"/>
            <a:ext cx="2817000" cy="28743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02:08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endParaRPr b="1" i="0" sz="30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Permanência</a:t>
            </a:r>
            <a:endParaRPr b="1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7018500" y="3747825"/>
            <a:ext cx="3054900" cy="29049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10.223</a:t>
            </a:r>
            <a:r>
              <a:rPr b="1" i="0" lang="pt-BR" sz="30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usuários</a:t>
            </a:r>
            <a:endParaRPr b="1" i="0" sz="21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5">
            <a:alphaModFix amt="48000"/>
          </a:blip>
          <a:srcRect b="51379" l="0" r="0" t="44478"/>
          <a:stretch/>
        </p:blipFill>
        <p:spPr>
          <a:xfrm rot="10800000">
            <a:off x="29449" y="1201374"/>
            <a:ext cx="12192000" cy="2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/>
          <p:nvPr/>
        </p:nvSpPr>
        <p:spPr>
          <a:xfrm>
            <a:off x="1453952" y="395525"/>
            <a:ext cx="9637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1" lang="pt-BR" sz="3600">
                <a:solidFill>
                  <a:srgbClr val="F58634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r>
              <a:rPr b="1" lang="pt-BR" sz="3600">
                <a:solidFill>
                  <a:srgbClr val="F5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navegação do site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95321" y="6224446"/>
            <a:ext cx="633551" cy="63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7"/>
          <p:cNvSpPr/>
          <p:nvPr/>
        </p:nvSpPr>
        <p:spPr>
          <a:xfrm>
            <a:off x="6359637" y="4349687"/>
            <a:ext cx="2144700" cy="2144700"/>
          </a:xfrm>
          <a:prstGeom prst="ellipse">
            <a:avLst/>
          </a:prstGeom>
          <a:solidFill>
            <a:srgbClr val="F586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586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3006837" y="1530287"/>
            <a:ext cx="2144700" cy="2144700"/>
          </a:xfrm>
          <a:prstGeom prst="ellipse">
            <a:avLst/>
          </a:prstGeom>
          <a:solidFill>
            <a:srgbClr val="FF8B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4454150" y="2504100"/>
            <a:ext cx="2875500" cy="2875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4769250" y="3688425"/>
            <a:ext cx="2385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Conteúdo 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+ acessado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3130625" y="2020050"/>
            <a:ext cx="18123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08:27</a:t>
            </a:r>
            <a:r>
              <a:rPr b="1" i="0" lang="pt-BR" sz="20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endParaRPr b="1" i="0" sz="20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6728324" y="5370225"/>
            <a:ext cx="12816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-87%</a:t>
            </a:r>
            <a:endParaRPr b="1" i="0" sz="35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8166700" y="2246700"/>
            <a:ext cx="40254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1926 acessos</a:t>
            </a:r>
            <a:endParaRPr b="1" i="0" sz="3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8263550" y="2752500"/>
            <a:ext cx="41256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7"/>
          <p:cNvCxnSpPr/>
          <p:nvPr/>
        </p:nvCxnSpPr>
        <p:spPr>
          <a:xfrm flipH="1" rot="10800000">
            <a:off x="6784950" y="2921225"/>
            <a:ext cx="1019400" cy="732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7"/>
          <p:cNvCxnSpPr/>
          <p:nvPr/>
        </p:nvCxnSpPr>
        <p:spPr>
          <a:xfrm>
            <a:off x="7804475" y="2918025"/>
            <a:ext cx="29997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7"/>
          <p:cNvSpPr txBox="1"/>
          <p:nvPr/>
        </p:nvSpPr>
        <p:spPr>
          <a:xfrm>
            <a:off x="788999" y="4243350"/>
            <a:ext cx="40254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NNNNNNNNN</a:t>
            </a:r>
            <a:endParaRPr b="1" i="0" sz="3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7"/>
          <p:cNvCxnSpPr/>
          <p:nvPr/>
        </p:nvCxnSpPr>
        <p:spPr>
          <a:xfrm>
            <a:off x="833100" y="5222550"/>
            <a:ext cx="29997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7"/>
          <p:cNvCxnSpPr/>
          <p:nvPr/>
        </p:nvCxnSpPr>
        <p:spPr>
          <a:xfrm flipH="1" rot="10800000">
            <a:off x="3832799" y="4882650"/>
            <a:ext cx="981600" cy="3399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9" name="Google Shape;12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48050" y="1679525"/>
            <a:ext cx="1019399" cy="82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7230750" y="4607300"/>
            <a:ext cx="1019399" cy="82458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5893500" y="5810175"/>
            <a:ext cx="30000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Rejeição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1453952" y="395525"/>
            <a:ext cx="9637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1" lang="pt-BR" sz="3600">
                <a:solidFill>
                  <a:srgbClr val="F58634"/>
                </a:solidFill>
                <a:latin typeface="Calibri"/>
                <a:ea typeface="Calibri"/>
                <a:cs typeface="Calibri"/>
                <a:sym typeface="Calibri"/>
              </a:rPr>
              <a:t>OVERVIEW </a:t>
            </a:r>
            <a:r>
              <a:rPr b="1" lang="pt-BR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navegação do site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95321" y="6224446"/>
            <a:ext cx="633551" cy="6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" y="0"/>
            <a:ext cx="2293710" cy="10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 amt="48000"/>
          </a:blip>
          <a:srcRect b="51379" l="0" r="0" t="44478"/>
          <a:stretch/>
        </p:blipFill>
        <p:spPr>
          <a:xfrm rot="10800000">
            <a:off x="29449" y="1048974"/>
            <a:ext cx="12192000" cy="2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 rot="5400000">
            <a:off x="7834495" y="-286040"/>
            <a:ext cx="489300" cy="4781100"/>
          </a:xfrm>
          <a:prstGeom prst="roundRect">
            <a:avLst>
              <a:gd fmla="val 16667" name="adj"/>
            </a:avLst>
          </a:prstGeom>
          <a:solidFill>
            <a:srgbClr val="FF8B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 rot="5400000">
            <a:off x="6483285" y="1835586"/>
            <a:ext cx="489300" cy="2079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 rot="5400000">
            <a:off x="6015357" y="3084826"/>
            <a:ext cx="489300" cy="1143000"/>
          </a:xfrm>
          <a:prstGeom prst="roundRect">
            <a:avLst>
              <a:gd fmla="val 16667" name="adj"/>
            </a:avLst>
          </a:prstGeom>
          <a:solidFill>
            <a:srgbClr val="FF8B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 rot="5400000">
            <a:off x="6304995" y="3492879"/>
            <a:ext cx="489300" cy="1725900"/>
          </a:xfrm>
          <a:prstGeom prst="roundRect">
            <a:avLst>
              <a:gd fmla="val 16667" name="adj"/>
            </a:avLst>
          </a:prstGeom>
          <a:solidFill>
            <a:srgbClr val="FF8B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 rot="5400000">
            <a:off x="5962805" y="4556927"/>
            <a:ext cx="489300" cy="1045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790802" y="1738618"/>
            <a:ext cx="58119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Busca orgânica 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790801" y="2529471"/>
            <a:ext cx="4209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Busca paga 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790801" y="3320325"/>
            <a:ext cx="29808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790802" y="4111178"/>
            <a:ext cx="26841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790801" y="4019828"/>
            <a:ext cx="4209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Referência 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790800" y="4748797"/>
            <a:ext cx="4468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Acesso Direto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 rot="5400000">
            <a:off x="5566936" y="5657251"/>
            <a:ext cx="489300" cy="254100"/>
          </a:xfrm>
          <a:prstGeom prst="roundRect">
            <a:avLst>
              <a:gd fmla="val 16667" name="adj"/>
            </a:avLst>
          </a:prstGeom>
          <a:solidFill>
            <a:srgbClr val="FF8B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790801" y="5448300"/>
            <a:ext cx="4665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E-mail Marketing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1453952" y="395525"/>
            <a:ext cx="9637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1" lang="pt-BR" sz="3600">
                <a:solidFill>
                  <a:srgbClr val="F58634"/>
                </a:solidFill>
                <a:latin typeface="Calibri"/>
                <a:ea typeface="Calibri"/>
                <a:cs typeface="Calibri"/>
                <a:sym typeface="Calibri"/>
              </a:rPr>
              <a:t>Fontes</a:t>
            </a:r>
            <a:r>
              <a:rPr b="1" lang="pt-BR" sz="3600">
                <a:solidFill>
                  <a:srgbClr val="F5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tráfego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95321" y="5767246"/>
            <a:ext cx="633551" cy="63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10469700" y="1759975"/>
            <a:ext cx="1523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pt-BR" sz="2400">
                <a:solidFill>
                  <a:schemeClr val="lt1"/>
                </a:solidFill>
              </a:rPr>
              <a:t>39,55% </a:t>
            </a:r>
            <a:endParaRPr sz="2400"/>
          </a:p>
        </p:txBody>
      </p:sp>
      <p:sp>
        <p:nvSpPr>
          <p:cNvPr id="157" name="Google Shape;157;p4"/>
          <p:cNvSpPr txBox="1"/>
          <p:nvPr/>
        </p:nvSpPr>
        <p:spPr>
          <a:xfrm>
            <a:off x="7767425" y="2566525"/>
            <a:ext cx="1523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18</a:t>
            </a:r>
            <a:r>
              <a:rPr lang="pt-BR" sz="2400">
                <a:solidFill>
                  <a:schemeClr val="lt1"/>
                </a:solidFill>
              </a:rPr>
              <a:t>,50% </a:t>
            </a:r>
            <a:endParaRPr sz="2400"/>
          </a:p>
        </p:txBody>
      </p:sp>
      <p:sp>
        <p:nvSpPr>
          <p:cNvPr id="158" name="Google Shape;158;p4"/>
          <p:cNvSpPr txBox="1"/>
          <p:nvPr/>
        </p:nvSpPr>
        <p:spPr>
          <a:xfrm>
            <a:off x="6831500" y="3350875"/>
            <a:ext cx="1523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11</a:t>
            </a:r>
            <a:r>
              <a:rPr lang="pt-BR" sz="2400">
                <a:solidFill>
                  <a:schemeClr val="lt1"/>
                </a:solidFill>
              </a:rPr>
              <a:t>,55% </a:t>
            </a:r>
            <a:endParaRPr sz="2400"/>
          </a:p>
        </p:txBody>
      </p:sp>
      <p:sp>
        <p:nvSpPr>
          <p:cNvPr id="159" name="Google Shape;159;p4"/>
          <p:cNvSpPr txBox="1"/>
          <p:nvPr/>
        </p:nvSpPr>
        <p:spPr>
          <a:xfrm>
            <a:off x="7393500" y="4047275"/>
            <a:ext cx="1523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16</a:t>
            </a:r>
            <a:r>
              <a:rPr lang="pt-BR" sz="2400">
                <a:solidFill>
                  <a:schemeClr val="lt1"/>
                </a:solidFill>
              </a:rPr>
              <a:t>,55% </a:t>
            </a:r>
            <a:endParaRPr sz="2400"/>
          </a:p>
        </p:txBody>
      </p:sp>
      <p:sp>
        <p:nvSpPr>
          <p:cNvPr id="160" name="Google Shape;160;p4"/>
          <p:cNvSpPr txBox="1"/>
          <p:nvPr/>
        </p:nvSpPr>
        <p:spPr>
          <a:xfrm>
            <a:off x="6730200" y="4847325"/>
            <a:ext cx="1523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10</a:t>
            </a:r>
            <a:r>
              <a:rPr lang="pt-BR" sz="2400">
                <a:solidFill>
                  <a:schemeClr val="lt1"/>
                </a:solidFill>
              </a:rPr>
              <a:t>,55% </a:t>
            </a:r>
            <a:endParaRPr sz="2400"/>
          </a:p>
        </p:txBody>
      </p:sp>
      <p:sp>
        <p:nvSpPr>
          <p:cNvPr id="161" name="Google Shape;161;p4"/>
          <p:cNvSpPr txBox="1"/>
          <p:nvPr/>
        </p:nvSpPr>
        <p:spPr>
          <a:xfrm>
            <a:off x="5966075" y="5552925"/>
            <a:ext cx="1523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1</a:t>
            </a:r>
            <a:r>
              <a:rPr lang="pt-BR" sz="2400">
                <a:solidFill>
                  <a:schemeClr val="lt1"/>
                </a:solidFill>
              </a:rPr>
              <a:t>,55%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5">
            <a:alphaModFix amt="48000"/>
          </a:blip>
          <a:srcRect b="51379" l="0" r="0" t="44478"/>
          <a:stretch/>
        </p:blipFill>
        <p:spPr>
          <a:xfrm rot="10800000">
            <a:off x="29449" y="1201374"/>
            <a:ext cx="12192000" cy="2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/>
          <p:nvPr/>
        </p:nvSpPr>
        <p:spPr>
          <a:xfrm rot="8097064">
            <a:off x="5877483" y="4682277"/>
            <a:ext cx="4471321" cy="4592448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/>
          <p:nvPr/>
        </p:nvSpPr>
        <p:spPr>
          <a:xfrm rot="8096929">
            <a:off x="5990169" y="4662689"/>
            <a:ext cx="4471307" cy="4592437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/>
          <p:nvPr/>
        </p:nvSpPr>
        <p:spPr>
          <a:xfrm rot="8100000">
            <a:off x="276294" y="3590328"/>
            <a:ext cx="6600438" cy="6659292"/>
          </a:xfrm>
          <a:prstGeom prst="rtTriangle">
            <a:avLst/>
          </a:prstGeom>
          <a:solidFill>
            <a:srgbClr val="F58634">
              <a:alpha val="5176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 rot="8100000">
            <a:off x="428694" y="3631503"/>
            <a:ext cx="6600438" cy="6659292"/>
          </a:xfrm>
          <a:prstGeom prst="rtTriangle">
            <a:avLst/>
          </a:prstGeom>
          <a:solidFill>
            <a:srgbClr val="FF8B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6995111" y="5320772"/>
            <a:ext cx="2757928" cy="819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latin typeface="Arial"/>
                <a:ea typeface="Arial"/>
                <a:cs typeface="Arial"/>
                <a:sym typeface="Arial"/>
              </a:rPr>
              <a:t>Social</a:t>
            </a:r>
            <a:endParaRPr b="1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2074332" y="5287301"/>
            <a:ext cx="4103867" cy="85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Busca orgânica</a:t>
            </a:r>
            <a:endParaRPr b="1" i="0" sz="30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1393149" y="3663924"/>
            <a:ext cx="4459337" cy="21975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9600"/>
              <a:buFont typeface="Arial"/>
              <a:buNone/>
            </a:pPr>
            <a:r>
              <a:rPr b="1" i="0" lang="pt-BR" sz="96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307</a:t>
            </a:r>
            <a:r>
              <a:rPr b="1" i="0" lang="pt-BR" sz="3600" u="none" cap="none" strike="noStrik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i="0" sz="3600" u="none" cap="none" strike="noStrik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7285975" y="4552179"/>
            <a:ext cx="22620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latin typeface="Arial"/>
                <a:ea typeface="Arial"/>
                <a:cs typeface="Arial"/>
                <a:sym typeface="Arial"/>
              </a:rPr>
              <a:t>427</a:t>
            </a:r>
            <a:r>
              <a:rPr b="1" i="0" lang="pt-BR" sz="2000" u="none" cap="none" strike="noStrike">
                <a:latin typeface="Arial"/>
                <a:ea typeface="Arial"/>
                <a:cs typeface="Arial"/>
                <a:sym typeface="Arial"/>
              </a:rPr>
              <a:t>%</a:t>
            </a:r>
            <a:endParaRPr b="1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5237018" y="2076799"/>
            <a:ext cx="6552211" cy="729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3600"/>
              <a:buFont typeface="Calibri"/>
              <a:buNone/>
            </a:pPr>
            <a:r>
              <a:rPr b="1" i="0" lang="pt-BR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 RELAÇÃO AO ANO ANTERIOR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1453952" y="395525"/>
            <a:ext cx="9637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1" lang="pt-BR" sz="3600">
                <a:solidFill>
                  <a:srgbClr val="F58634"/>
                </a:solidFill>
                <a:latin typeface="Calibri"/>
                <a:ea typeface="Calibri"/>
                <a:cs typeface="Calibri"/>
                <a:sym typeface="Calibri"/>
              </a:rPr>
              <a:t>Evolução</a:t>
            </a:r>
            <a:r>
              <a:rPr b="1" lang="pt-BR" sz="3600">
                <a:solidFill>
                  <a:srgbClr val="F586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fontes de tráfego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95321" y="6224446"/>
            <a:ext cx="633551" cy="6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" y="0"/>
            <a:ext cx="2293710" cy="10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2398000" y="2857300"/>
            <a:ext cx="69972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pt-BR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DESTAQUES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95321" y="6224446"/>
            <a:ext cx="633551" cy="6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" y="0"/>
            <a:ext cx="2293710" cy="10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291050" y="1354075"/>
            <a:ext cx="6292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Posts mais acessados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6014100" y="1485455"/>
            <a:ext cx="5083200" cy="18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1" lang="pt-BR" sz="2400">
                <a:solidFill>
                  <a:srgbClr val="FFFFFF"/>
                </a:solidFill>
              </a:rPr>
              <a:t>NNNNNNNN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1" lang="pt-BR" sz="2400">
                <a:solidFill>
                  <a:srgbClr val="FFFFFF"/>
                </a:solidFill>
              </a:rPr>
              <a:t>NNNNNNNNNN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1" lang="pt-BR" sz="2400">
                <a:solidFill>
                  <a:srgbClr val="FFFFFF"/>
                </a:solidFill>
              </a:rPr>
              <a:t>NNNN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1" lang="pt-BR" sz="2400">
                <a:solidFill>
                  <a:srgbClr val="FFFFFF"/>
                </a:solidFill>
              </a:rPr>
              <a:t>NNNNNNNNN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1" lang="pt-BR" sz="2400">
                <a:solidFill>
                  <a:srgbClr val="FFFFFF"/>
                </a:solidFill>
              </a:rPr>
              <a:t>NNNNNNNNN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8"/>
          <p:cNvCxnSpPr/>
          <p:nvPr/>
        </p:nvCxnSpPr>
        <p:spPr>
          <a:xfrm>
            <a:off x="402000" y="2014500"/>
            <a:ext cx="52842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7" name="Google Shape;197;p8"/>
          <p:cNvPicPr preferRelativeResize="0"/>
          <p:nvPr/>
        </p:nvPicPr>
        <p:blipFill rotWithShape="1">
          <a:blip r:embed="rId5">
            <a:alphaModFix amt="48000"/>
          </a:blip>
          <a:srcRect b="51379" l="0" r="0" t="44478"/>
          <a:stretch/>
        </p:blipFill>
        <p:spPr>
          <a:xfrm rot="10800000">
            <a:off x="3102352" y="1201375"/>
            <a:ext cx="9119098" cy="2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1453952" y="395525"/>
            <a:ext cx="9637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1" lang="pt-BR" sz="3600">
                <a:solidFill>
                  <a:srgbClr val="F58634"/>
                </a:solidFill>
                <a:latin typeface="Calibri"/>
                <a:ea typeface="Calibri"/>
                <a:cs typeface="Calibri"/>
                <a:sym typeface="Calibri"/>
              </a:rPr>
              <a:t>OVERVIEW </a:t>
            </a:r>
            <a:r>
              <a:rPr b="1" lang="pt-BR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navegação do blog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04821" y="6224446"/>
            <a:ext cx="633551" cy="63355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/>
          <p:nvPr/>
        </p:nvSpPr>
        <p:spPr>
          <a:xfrm>
            <a:off x="5619300" y="3879875"/>
            <a:ext cx="1515600" cy="1515600"/>
          </a:xfrm>
          <a:prstGeom prst="ellipse">
            <a:avLst/>
          </a:prstGeom>
          <a:solidFill>
            <a:srgbClr val="F586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9353100" y="3956075"/>
            <a:ext cx="1515600" cy="1515600"/>
          </a:xfrm>
          <a:prstGeom prst="ellipse">
            <a:avLst/>
          </a:prstGeom>
          <a:solidFill>
            <a:srgbClr val="F586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1428300" y="3879875"/>
            <a:ext cx="1515600" cy="1515600"/>
          </a:xfrm>
          <a:prstGeom prst="ellipse">
            <a:avLst/>
          </a:prstGeom>
          <a:solidFill>
            <a:srgbClr val="F586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8"/>
          <p:cNvPicPr preferRelativeResize="0"/>
          <p:nvPr/>
        </p:nvPicPr>
        <p:blipFill rotWithShape="1">
          <a:blip r:embed="rId5">
            <a:alphaModFix amt="48000"/>
          </a:blip>
          <a:srcRect b="51379" l="0" r="0" t="44478"/>
          <a:stretch/>
        </p:blipFill>
        <p:spPr>
          <a:xfrm rot="10800000">
            <a:off x="29449" y="7386549"/>
            <a:ext cx="12192000" cy="2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/>
        </p:nvSpPr>
        <p:spPr>
          <a:xfrm>
            <a:off x="685800" y="5577725"/>
            <a:ext cx="42594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NOVOS VISITANTES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8911075" y="5539775"/>
            <a:ext cx="3000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400"/>
              <a:buFont typeface="Arial"/>
              <a:buNone/>
            </a:pPr>
            <a:r>
              <a:rPr b="1" lang="pt-BR" sz="2400">
                <a:solidFill>
                  <a:srgbClr val="FFFFFF"/>
                </a:solidFill>
              </a:rPr>
              <a:t>OPORTUNIDADES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5029200" y="5430575"/>
            <a:ext cx="30000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400"/>
              <a:buFont typeface="Arial"/>
              <a:buNone/>
            </a:pPr>
            <a:r>
              <a:rPr b="1" lang="pt-BR" sz="2400">
                <a:solidFill>
                  <a:srgbClr val="FFFFFF"/>
                </a:solidFill>
              </a:rPr>
              <a:t>LEADS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47508" y="4018470"/>
            <a:ext cx="1521868" cy="131416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1331325" y="5410200"/>
            <a:ext cx="16182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634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F58634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pt-BR" sz="5000" u="none" cap="none" strike="noStrike">
                <a:solidFill>
                  <a:srgbClr val="F58634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r>
              <a:rPr b="1" i="0" lang="pt-BR" sz="2000" u="none" cap="none" strike="noStrike">
                <a:solidFill>
                  <a:srgbClr val="F5863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5572875" y="5486400"/>
            <a:ext cx="16182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634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F58634"/>
                </a:solidFill>
                <a:latin typeface="Arial"/>
                <a:ea typeface="Arial"/>
                <a:cs typeface="Arial"/>
                <a:sym typeface="Arial"/>
              </a:rPr>
              <a:t>- 2</a:t>
            </a:r>
            <a:r>
              <a:rPr b="1" i="0" lang="pt-BR" sz="2000" u="none" cap="none" strike="noStrike">
                <a:solidFill>
                  <a:srgbClr val="F5863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9306675" y="6013625"/>
            <a:ext cx="16182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634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rgbClr val="F58634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pt-BR" sz="5000" u="none" cap="none" strike="noStrike">
                <a:solidFill>
                  <a:srgbClr val="F58634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i="0" lang="pt-BR" sz="2000" u="none" cap="none" strike="noStrike">
                <a:solidFill>
                  <a:srgbClr val="F5863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50235" y="3981354"/>
            <a:ext cx="1321340" cy="13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25342" y="3879863"/>
            <a:ext cx="1693750" cy="129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2550395" y="2933507"/>
            <a:ext cx="6997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b="1" i="0" lang="pt-BR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FUNIL DO MARKETING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5321" y="6224446"/>
            <a:ext cx="633551" cy="6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" y="0"/>
            <a:ext cx="2293710" cy="10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