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cd6c6ff989_0_9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cd6c6ff989_0_9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350">
                <a:latin typeface="Roboto"/>
                <a:ea typeface="Roboto"/>
                <a:cs typeface="Roboto"/>
                <a:sym typeface="Roboto"/>
              </a:rPr>
              <a:t>Identifique as capacidades de sua equipe, bem como as necessidades em potencial, etapas e ações para lidar com qualquer mudança.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cd6c6ff989_0_8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cd6c6ff989_0_8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Veja esse exemplo!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cd6c6ff989_0_9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cd6c6ff989_0_9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/>
          <p:nvPr>
            <p:ph hasCustomPrompt="1" type="title"/>
          </p:nvPr>
        </p:nvSpPr>
        <p:spPr>
          <a:xfrm>
            <a:off x="311700" y="1240275"/>
            <a:ext cx="8520600" cy="1981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/>
          <p:nvPr>
            <p:ph idx="1" type="body"/>
          </p:nvPr>
        </p:nvSpPr>
        <p:spPr>
          <a:xfrm>
            <a:off x="311700" y="33046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1pPr>
            <a:lvl2pPr indent="-317500" lvl="1" marL="91440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2pPr>
            <a:lvl3pPr indent="-317500" lvl="2" marL="137160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3pPr>
            <a:lvl4pPr indent="-317500" lvl="3" marL="182880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4pPr>
            <a:lvl5pPr indent="-317500" lvl="4" marL="228600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5pPr>
            <a:lvl6pPr indent="-317500" lvl="5" marL="274320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6pPr>
            <a:lvl7pPr indent="-317500" lvl="6" marL="320040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7pPr>
            <a:lvl8pPr indent="-317500" lvl="7" marL="365760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8pPr>
            <a:lvl9pPr indent="-317500" lvl="8" marL="411480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49" name="Google Shape;4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2" type="body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/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8" name="Google Shape;38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9" name="Google Shape;39;p9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40" name="Google Shape;40;p9"/>
          <p:cNvSpPr txBox="1"/>
          <p:nvPr>
            <p:ph idx="1" type="subTitle"/>
          </p:nvPr>
        </p:nvSpPr>
        <p:spPr>
          <a:xfrm>
            <a:off x="265500" y="2845223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41" name="Google Shape;41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9pPr>
          </a:lstStyle>
          <a:p/>
        </p:txBody>
      </p:sp>
      <p:sp>
        <p:nvSpPr>
          <p:cNvPr id="42" name="Google Shape;42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matic SC"/>
              <a:buNone/>
              <a:defRPr b="1" sz="24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/>
        </p:txBody>
      </p:sp>
      <p:sp>
        <p:nvSpPr>
          <p:cNvPr id="45" name="Google Shape;45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beach-day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-31750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-31750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-31750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-31750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-31750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-31750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-31750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-317500" lvl="8" marL="411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 rtl="0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 rtl="0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 rtl="0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 rtl="0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 rtl="0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 rtl="0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 rtl="0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 rtl="0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g"/><Relationship Id="rId4" Type="http://schemas.openxmlformats.org/officeDocument/2006/relationships/hyperlink" Target="https://motortechcontent.com.b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133F4C"/>
        </a:solid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/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950">
                <a:solidFill>
                  <a:schemeClr val="accent2"/>
                </a:solidFill>
                <a:latin typeface="Roboto"/>
                <a:ea typeface="Roboto"/>
                <a:cs typeface="Roboto"/>
                <a:sym typeface="Roboto"/>
              </a:rPr>
              <a:t>Framework para gerenciamento de mudanças</a:t>
            </a:r>
            <a:endParaRPr sz="2950">
              <a:solidFill>
                <a:schemeClr val="accent2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pt-BR" sz="2250">
                <a:solidFill>
                  <a:schemeClr val="accent2"/>
                </a:solidFill>
                <a:latin typeface="Roboto"/>
                <a:ea typeface="Roboto"/>
                <a:cs typeface="Roboto"/>
                <a:sym typeface="Roboto"/>
              </a:rPr>
              <a:t>Gartner</a:t>
            </a:r>
            <a:endParaRPr i="1" sz="2250">
              <a:solidFill>
                <a:schemeClr val="accent2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57" name="Google Shape;57;p13"/>
          <p:cNvSpPr txBox="1"/>
          <p:nvPr>
            <p:ph idx="1" type="subTitle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pt-BR" sz="2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Analise seu time com esse template para executar mudanças no marketing tech em 5 passos</a:t>
            </a:r>
            <a:endParaRPr b="0" sz="20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8" name="Google Shape;58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106550" y="0"/>
            <a:ext cx="1037451" cy="10374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/>
          <p:nvPr/>
        </p:nvSpPr>
        <p:spPr>
          <a:xfrm>
            <a:off x="2667600" y="217075"/>
            <a:ext cx="1875600" cy="379500"/>
          </a:xfrm>
          <a:prstGeom prst="rect">
            <a:avLst/>
          </a:prstGeom>
          <a:solidFill>
            <a:srgbClr val="133F4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Recursos principais</a:t>
            </a:r>
            <a:endParaRPr b="1" sz="12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4" name="Google Shape;64;p14"/>
          <p:cNvSpPr/>
          <p:nvPr/>
        </p:nvSpPr>
        <p:spPr>
          <a:xfrm>
            <a:off x="4554000" y="217075"/>
            <a:ext cx="2320800" cy="379500"/>
          </a:xfrm>
          <a:prstGeom prst="rect">
            <a:avLst/>
          </a:prstGeom>
          <a:solidFill>
            <a:srgbClr val="133F4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Ações</a:t>
            </a:r>
            <a:endParaRPr b="1" sz="12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5" name="Google Shape;65;p14"/>
          <p:cNvSpPr/>
          <p:nvPr/>
        </p:nvSpPr>
        <p:spPr>
          <a:xfrm>
            <a:off x="6888151" y="217075"/>
            <a:ext cx="2142300" cy="379500"/>
          </a:xfrm>
          <a:prstGeom prst="rect">
            <a:avLst/>
          </a:prstGeom>
          <a:solidFill>
            <a:srgbClr val="133F4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Responsável   </a:t>
            </a:r>
            <a:endParaRPr b="1" sz="12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6" name="Google Shape;66;p14"/>
          <p:cNvSpPr/>
          <p:nvPr/>
        </p:nvSpPr>
        <p:spPr>
          <a:xfrm>
            <a:off x="113500" y="217075"/>
            <a:ext cx="2534100" cy="379500"/>
          </a:xfrm>
          <a:prstGeom prst="rect">
            <a:avLst/>
          </a:prstGeom>
          <a:solidFill>
            <a:srgbClr val="133F4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Habilidades</a:t>
            </a:r>
            <a:endParaRPr b="1" sz="1200"/>
          </a:p>
        </p:txBody>
      </p:sp>
      <p:grpSp>
        <p:nvGrpSpPr>
          <p:cNvPr id="67" name="Google Shape;67;p14"/>
          <p:cNvGrpSpPr/>
          <p:nvPr/>
        </p:nvGrpSpPr>
        <p:grpSpPr>
          <a:xfrm>
            <a:off x="114675" y="610350"/>
            <a:ext cx="8915906" cy="852264"/>
            <a:chOff x="943723" y="3098499"/>
            <a:chExt cx="7257555" cy="674420"/>
          </a:xfrm>
        </p:grpSpPr>
        <p:sp>
          <p:nvSpPr>
            <p:cNvPr id="68" name="Google Shape;68;p14"/>
            <p:cNvSpPr/>
            <p:nvPr/>
          </p:nvSpPr>
          <p:spPr>
            <a:xfrm>
              <a:off x="6457378" y="3098519"/>
              <a:ext cx="1743900" cy="6744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B7B7B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45720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69" name="Google Shape;69;p14"/>
            <p:cNvSpPr/>
            <p:nvPr/>
          </p:nvSpPr>
          <p:spPr>
            <a:xfrm>
              <a:off x="943723" y="3098499"/>
              <a:ext cx="2064600" cy="6744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B7B7B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70" name="Google Shape;70;p14"/>
            <p:cNvSpPr/>
            <p:nvPr/>
          </p:nvSpPr>
          <p:spPr>
            <a:xfrm>
              <a:off x="943727" y="3098500"/>
              <a:ext cx="641100" cy="674400"/>
            </a:xfrm>
            <a:prstGeom prst="rtTriangle">
              <a:avLst/>
            </a:prstGeom>
            <a:solidFill>
              <a:srgbClr val="F3F3F3"/>
            </a:solidFill>
            <a:ln cap="flat" cmpd="sng" w="9525">
              <a:solidFill>
                <a:srgbClr val="B7B7B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71" name="Google Shape;71;p14"/>
            <p:cNvSpPr/>
            <p:nvPr/>
          </p:nvSpPr>
          <p:spPr>
            <a:xfrm>
              <a:off x="3021806" y="3098509"/>
              <a:ext cx="1526700" cy="6744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B7B7B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133F4C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72" name="Google Shape;72;p14"/>
            <p:cNvSpPr/>
            <p:nvPr/>
          </p:nvSpPr>
          <p:spPr>
            <a:xfrm>
              <a:off x="4557336" y="3098519"/>
              <a:ext cx="1890000" cy="6744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B7B7B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133F4C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73" name="Google Shape;73;p14"/>
          <p:cNvGrpSpPr/>
          <p:nvPr/>
        </p:nvGrpSpPr>
        <p:grpSpPr>
          <a:xfrm>
            <a:off x="114675" y="1447163"/>
            <a:ext cx="8915906" cy="970002"/>
            <a:chOff x="943723" y="3762724"/>
            <a:chExt cx="7257555" cy="767589"/>
          </a:xfrm>
        </p:grpSpPr>
        <p:sp>
          <p:nvSpPr>
            <p:cNvPr id="74" name="Google Shape;74;p14"/>
            <p:cNvSpPr/>
            <p:nvPr/>
          </p:nvSpPr>
          <p:spPr>
            <a:xfrm>
              <a:off x="6457378" y="3783788"/>
              <a:ext cx="1743900" cy="6744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75" name="Google Shape;75;p14"/>
            <p:cNvSpPr/>
            <p:nvPr/>
          </p:nvSpPr>
          <p:spPr>
            <a:xfrm>
              <a:off x="943723" y="3783768"/>
              <a:ext cx="2062800" cy="6744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14"/>
            <p:cNvSpPr/>
            <p:nvPr/>
          </p:nvSpPr>
          <p:spPr>
            <a:xfrm>
              <a:off x="943760" y="3762724"/>
              <a:ext cx="674400" cy="674400"/>
            </a:xfrm>
            <a:prstGeom prst="rtTriangle">
              <a:avLst/>
            </a:prstGeom>
            <a:solidFill>
              <a:srgbClr val="0FB1A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14"/>
            <p:cNvSpPr/>
            <p:nvPr/>
          </p:nvSpPr>
          <p:spPr>
            <a:xfrm>
              <a:off x="3021806" y="3783788"/>
              <a:ext cx="1526700" cy="6744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133F4C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78" name="Google Shape;78;p14"/>
            <p:cNvSpPr/>
            <p:nvPr/>
          </p:nvSpPr>
          <p:spPr>
            <a:xfrm>
              <a:off x="4557339" y="3783867"/>
              <a:ext cx="1890000" cy="6744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133F4C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79" name="Google Shape;79;p14"/>
            <p:cNvSpPr/>
            <p:nvPr/>
          </p:nvSpPr>
          <p:spPr>
            <a:xfrm>
              <a:off x="1458884" y="3855913"/>
              <a:ext cx="1526700" cy="67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pt-BR" sz="1200">
                  <a:solidFill>
                    <a:srgbClr val="133F4C"/>
                  </a:solidFill>
                  <a:latin typeface="Roboto"/>
                  <a:ea typeface="Roboto"/>
                  <a:cs typeface="Roboto"/>
                  <a:sym typeface="Roboto"/>
                </a:rPr>
                <a:t>Agilidade</a:t>
              </a:r>
              <a:endParaRPr b="1" sz="1200">
                <a:solidFill>
                  <a:srgbClr val="133F4C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000">
                  <a:solidFill>
                    <a:srgbClr val="133F4C"/>
                  </a:solidFill>
                  <a:latin typeface="Roboto"/>
                  <a:ea typeface="Roboto"/>
                  <a:cs typeface="Roboto"/>
                  <a:sym typeface="Roboto"/>
                </a:rPr>
                <a:t>Capacidade de se ajustar às novas condições</a:t>
              </a:r>
              <a:endParaRPr sz="1000">
                <a:solidFill>
                  <a:srgbClr val="133F4C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sp>
        <p:nvSpPr>
          <p:cNvPr id="80" name="Google Shape;80;p14"/>
          <p:cNvSpPr/>
          <p:nvPr/>
        </p:nvSpPr>
        <p:spPr>
          <a:xfrm>
            <a:off x="114671" y="610319"/>
            <a:ext cx="828600" cy="852300"/>
          </a:xfrm>
          <a:prstGeom prst="rtTriangle">
            <a:avLst/>
          </a:prstGeom>
          <a:solidFill>
            <a:srgbClr val="0FB1A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1" name="Google Shape;81;p14"/>
          <p:cNvGrpSpPr/>
          <p:nvPr/>
        </p:nvGrpSpPr>
        <p:grpSpPr>
          <a:xfrm>
            <a:off x="114101" y="4074200"/>
            <a:ext cx="8915908" cy="901239"/>
            <a:chOff x="943718" y="3783783"/>
            <a:chExt cx="7257556" cy="713175"/>
          </a:xfrm>
        </p:grpSpPr>
        <p:sp>
          <p:nvSpPr>
            <p:cNvPr id="82" name="Google Shape;82;p14"/>
            <p:cNvSpPr/>
            <p:nvPr/>
          </p:nvSpPr>
          <p:spPr>
            <a:xfrm>
              <a:off x="6457375" y="3783783"/>
              <a:ext cx="1743900" cy="6744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45720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83" name="Google Shape;83;p14"/>
            <p:cNvSpPr/>
            <p:nvPr/>
          </p:nvSpPr>
          <p:spPr>
            <a:xfrm>
              <a:off x="943718" y="3783783"/>
              <a:ext cx="2062800" cy="6744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" name="Google Shape;84;p14"/>
            <p:cNvSpPr/>
            <p:nvPr/>
          </p:nvSpPr>
          <p:spPr>
            <a:xfrm>
              <a:off x="944228" y="3783783"/>
              <a:ext cx="674400" cy="674400"/>
            </a:xfrm>
            <a:prstGeom prst="rtTriangle">
              <a:avLst/>
            </a:prstGeom>
            <a:solidFill>
              <a:srgbClr val="0FB1A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" name="Google Shape;85;p14"/>
            <p:cNvSpPr/>
            <p:nvPr/>
          </p:nvSpPr>
          <p:spPr>
            <a:xfrm>
              <a:off x="3022269" y="3783783"/>
              <a:ext cx="1526700" cy="6744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133F4C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86" name="Google Shape;86;p14"/>
            <p:cNvSpPr/>
            <p:nvPr/>
          </p:nvSpPr>
          <p:spPr>
            <a:xfrm>
              <a:off x="4564726" y="3783788"/>
              <a:ext cx="1890000" cy="6744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133F4C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87" name="Google Shape;87;p14"/>
            <p:cNvSpPr/>
            <p:nvPr/>
          </p:nvSpPr>
          <p:spPr>
            <a:xfrm>
              <a:off x="1459347" y="3822558"/>
              <a:ext cx="1485000" cy="67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pt-BR" sz="1200">
                  <a:solidFill>
                    <a:srgbClr val="133F4C"/>
                  </a:solidFill>
                  <a:latin typeface="Roboto"/>
                  <a:ea typeface="Roboto"/>
                  <a:cs typeface="Roboto"/>
                  <a:sym typeface="Roboto"/>
                </a:rPr>
                <a:t>Expectativa de resultado</a:t>
              </a:r>
              <a:endParaRPr b="1" sz="1200">
                <a:solidFill>
                  <a:srgbClr val="133F4C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000">
                  <a:solidFill>
                    <a:srgbClr val="133F4C"/>
                  </a:solidFill>
                  <a:latin typeface="Roboto"/>
                  <a:ea typeface="Roboto"/>
                  <a:cs typeface="Roboto"/>
                  <a:sym typeface="Roboto"/>
                </a:rPr>
                <a:t>Pensar nas condições futuras e contingenciais</a:t>
              </a:r>
              <a:endParaRPr sz="1000">
                <a:solidFill>
                  <a:srgbClr val="133F4C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sp>
        <p:nvSpPr>
          <p:cNvPr id="88" name="Google Shape;88;p14"/>
          <p:cNvSpPr/>
          <p:nvPr/>
        </p:nvSpPr>
        <p:spPr>
          <a:xfrm>
            <a:off x="747525" y="655425"/>
            <a:ext cx="1824300" cy="73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200">
                <a:solidFill>
                  <a:srgbClr val="133F4C"/>
                </a:solidFill>
                <a:latin typeface="Roboto"/>
                <a:ea typeface="Roboto"/>
                <a:cs typeface="Roboto"/>
                <a:sym typeface="Roboto"/>
              </a:rPr>
              <a:t>Compreensão</a:t>
            </a:r>
            <a:endParaRPr b="1" sz="1200">
              <a:solidFill>
                <a:srgbClr val="133F4C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>
                <a:solidFill>
                  <a:srgbClr val="133F4C"/>
                </a:solidFill>
                <a:latin typeface="Roboto"/>
                <a:ea typeface="Roboto"/>
                <a:cs typeface="Roboto"/>
                <a:sym typeface="Roboto"/>
              </a:rPr>
              <a:t>Saber como ter o trabalho feito</a:t>
            </a:r>
            <a:endParaRPr sz="1100">
              <a:solidFill>
                <a:srgbClr val="133F4C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grpSp>
        <p:nvGrpSpPr>
          <p:cNvPr id="89" name="Google Shape;89;p14"/>
          <p:cNvGrpSpPr/>
          <p:nvPr/>
        </p:nvGrpSpPr>
        <p:grpSpPr>
          <a:xfrm>
            <a:off x="114727" y="3201775"/>
            <a:ext cx="8916381" cy="918239"/>
            <a:chOff x="943333" y="3783783"/>
            <a:chExt cx="7257942" cy="726628"/>
          </a:xfrm>
        </p:grpSpPr>
        <p:sp>
          <p:nvSpPr>
            <p:cNvPr id="90" name="Google Shape;90;p14"/>
            <p:cNvSpPr/>
            <p:nvPr/>
          </p:nvSpPr>
          <p:spPr>
            <a:xfrm>
              <a:off x="6457375" y="3783784"/>
              <a:ext cx="1743900" cy="6744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800">
                <a:solidFill>
                  <a:srgbClr val="133F4C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91" name="Google Shape;91;p14"/>
            <p:cNvSpPr/>
            <p:nvPr/>
          </p:nvSpPr>
          <p:spPr>
            <a:xfrm>
              <a:off x="943718" y="3783784"/>
              <a:ext cx="2062800" cy="6744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133F4C"/>
                </a:solidFill>
              </a:endParaRPr>
            </a:p>
          </p:txBody>
        </p:sp>
        <p:sp>
          <p:nvSpPr>
            <p:cNvPr id="92" name="Google Shape;92;p14"/>
            <p:cNvSpPr/>
            <p:nvPr/>
          </p:nvSpPr>
          <p:spPr>
            <a:xfrm>
              <a:off x="943333" y="3783783"/>
              <a:ext cx="674400" cy="674400"/>
            </a:xfrm>
            <a:prstGeom prst="rtTriangle">
              <a:avLst/>
            </a:prstGeom>
            <a:solidFill>
              <a:srgbClr val="0FB1A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133F4C"/>
                </a:solidFill>
              </a:endParaRPr>
            </a:p>
          </p:txBody>
        </p:sp>
        <p:sp>
          <p:nvSpPr>
            <p:cNvPr id="93" name="Google Shape;93;p14"/>
            <p:cNvSpPr/>
            <p:nvPr/>
          </p:nvSpPr>
          <p:spPr>
            <a:xfrm>
              <a:off x="3022269" y="3783784"/>
              <a:ext cx="1526700" cy="6744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133F4C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94" name="Google Shape;94;p14"/>
            <p:cNvSpPr/>
            <p:nvPr/>
          </p:nvSpPr>
          <p:spPr>
            <a:xfrm>
              <a:off x="4564720" y="3783783"/>
              <a:ext cx="1887300" cy="6744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133F4C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95" name="Google Shape;95;p14"/>
            <p:cNvSpPr/>
            <p:nvPr/>
          </p:nvSpPr>
          <p:spPr>
            <a:xfrm>
              <a:off x="1458431" y="3836011"/>
              <a:ext cx="1526700" cy="67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pt-BR" sz="1200">
                  <a:solidFill>
                    <a:srgbClr val="133F4C"/>
                  </a:solidFill>
                  <a:latin typeface="Roboto"/>
                  <a:ea typeface="Roboto"/>
                  <a:cs typeface="Roboto"/>
                  <a:sym typeface="Roboto"/>
                </a:rPr>
                <a:t>Direção</a:t>
              </a:r>
              <a:endParaRPr b="1" sz="1200">
                <a:solidFill>
                  <a:srgbClr val="133F4C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000">
                  <a:solidFill>
                    <a:srgbClr val="133F4C"/>
                  </a:solidFill>
                  <a:latin typeface="Roboto"/>
                  <a:ea typeface="Roboto"/>
                  <a:cs typeface="Roboto"/>
                  <a:sym typeface="Roboto"/>
                </a:rPr>
                <a:t>Saber o que devemos e o que não devemos fazer</a:t>
              </a:r>
              <a:endParaRPr sz="1000">
                <a:solidFill>
                  <a:srgbClr val="133F4C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96" name="Google Shape;96;p14"/>
          <p:cNvGrpSpPr/>
          <p:nvPr/>
        </p:nvGrpSpPr>
        <p:grpSpPr>
          <a:xfrm>
            <a:off x="114725" y="2316400"/>
            <a:ext cx="8916432" cy="953014"/>
            <a:chOff x="943295" y="4454993"/>
            <a:chExt cx="7257983" cy="754146"/>
          </a:xfrm>
        </p:grpSpPr>
        <p:sp>
          <p:nvSpPr>
            <p:cNvPr id="97" name="Google Shape;97;p14"/>
            <p:cNvSpPr/>
            <p:nvPr/>
          </p:nvSpPr>
          <p:spPr>
            <a:xfrm>
              <a:off x="6457378" y="4469058"/>
              <a:ext cx="1743900" cy="6744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45720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98" name="Google Shape;98;p14"/>
            <p:cNvSpPr/>
            <p:nvPr/>
          </p:nvSpPr>
          <p:spPr>
            <a:xfrm>
              <a:off x="943723" y="4469058"/>
              <a:ext cx="2062800" cy="6744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" name="Google Shape;99;p14"/>
            <p:cNvSpPr/>
            <p:nvPr/>
          </p:nvSpPr>
          <p:spPr>
            <a:xfrm>
              <a:off x="943295" y="4454993"/>
              <a:ext cx="674400" cy="674400"/>
            </a:xfrm>
            <a:prstGeom prst="rtTriangle">
              <a:avLst/>
            </a:prstGeom>
            <a:solidFill>
              <a:srgbClr val="0FB1A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" name="Google Shape;100;p14"/>
            <p:cNvSpPr/>
            <p:nvPr/>
          </p:nvSpPr>
          <p:spPr>
            <a:xfrm>
              <a:off x="3021806" y="4469058"/>
              <a:ext cx="1526700" cy="6744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133F4C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01" name="Google Shape;101;p14"/>
            <p:cNvSpPr/>
            <p:nvPr/>
          </p:nvSpPr>
          <p:spPr>
            <a:xfrm>
              <a:off x="1493806" y="4534739"/>
              <a:ext cx="1526700" cy="67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pt-BR" sz="1200">
                  <a:solidFill>
                    <a:srgbClr val="133F4C"/>
                  </a:solidFill>
                  <a:latin typeface="Roboto"/>
                  <a:ea typeface="Roboto"/>
                  <a:cs typeface="Roboto"/>
                  <a:sym typeface="Roboto"/>
                </a:rPr>
                <a:t>Network</a:t>
              </a:r>
              <a:endParaRPr b="1" sz="1200">
                <a:solidFill>
                  <a:srgbClr val="133F4C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000">
                  <a:solidFill>
                    <a:srgbClr val="133F4C"/>
                  </a:solidFill>
                  <a:latin typeface="Roboto"/>
                  <a:ea typeface="Roboto"/>
                  <a:cs typeface="Roboto"/>
                  <a:sym typeface="Roboto"/>
                </a:rPr>
                <a:t>Saber como ter o trabalho feito</a:t>
              </a:r>
              <a:endParaRPr sz="1000">
                <a:solidFill>
                  <a:srgbClr val="133F4C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133F4C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02" name="Google Shape;102;p14"/>
            <p:cNvSpPr/>
            <p:nvPr/>
          </p:nvSpPr>
          <p:spPr>
            <a:xfrm>
              <a:off x="4556869" y="4476209"/>
              <a:ext cx="1890000" cy="6744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133F4C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5"/>
          <p:cNvSpPr/>
          <p:nvPr/>
        </p:nvSpPr>
        <p:spPr>
          <a:xfrm>
            <a:off x="2667600" y="217075"/>
            <a:ext cx="1875600" cy="379500"/>
          </a:xfrm>
          <a:prstGeom prst="rect">
            <a:avLst/>
          </a:prstGeom>
          <a:solidFill>
            <a:srgbClr val="133F4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Recursos principais</a:t>
            </a:r>
            <a:endParaRPr b="1" sz="12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8" name="Google Shape;108;p15"/>
          <p:cNvSpPr/>
          <p:nvPr/>
        </p:nvSpPr>
        <p:spPr>
          <a:xfrm>
            <a:off x="4554000" y="217075"/>
            <a:ext cx="2320800" cy="379500"/>
          </a:xfrm>
          <a:prstGeom prst="rect">
            <a:avLst/>
          </a:prstGeom>
          <a:solidFill>
            <a:srgbClr val="133F4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Ações</a:t>
            </a:r>
            <a:endParaRPr b="1" sz="12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9" name="Google Shape;109;p15"/>
          <p:cNvSpPr/>
          <p:nvPr/>
        </p:nvSpPr>
        <p:spPr>
          <a:xfrm>
            <a:off x="6888151" y="217075"/>
            <a:ext cx="2142300" cy="379500"/>
          </a:xfrm>
          <a:prstGeom prst="rect">
            <a:avLst/>
          </a:prstGeom>
          <a:solidFill>
            <a:srgbClr val="133F4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Responsável   </a:t>
            </a:r>
            <a:endParaRPr b="1" sz="12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0" name="Google Shape;110;p15"/>
          <p:cNvSpPr/>
          <p:nvPr/>
        </p:nvSpPr>
        <p:spPr>
          <a:xfrm>
            <a:off x="113500" y="217075"/>
            <a:ext cx="2534100" cy="379500"/>
          </a:xfrm>
          <a:prstGeom prst="rect">
            <a:avLst/>
          </a:prstGeom>
          <a:solidFill>
            <a:srgbClr val="133F4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Habilidades</a:t>
            </a:r>
            <a:endParaRPr b="1" sz="1200"/>
          </a:p>
        </p:txBody>
      </p:sp>
      <p:grpSp>
        <p:nvGrpSpPr>
          <p:cNvPr id="111" name="Google Shape;111;p15"/>
          <p:cNvGrpSpPr/>
          <p:nvPr/>
        </p:nvGrpSpPr>
        <p:grpSpPr>
          <a:xfrm>
            <a:off x="114675" y="610350"/>
            <a:ext cx="8915906" cy="852264"/>
            <a:chOff x="943723" y="3098499"/>
            <a:chExt cx="7257555" cy="674420"/>
          </a:xfrm>
        </p:grpSpPr>
        <p:sp>
          <p:nvSpPr>
            <p:cNvPr id="112" name="Google Shape;112;p15"/>
            <p:cNvSpPr/>
            <p:nvPr/>
          </p:nvSpPr>
          <p:spPr>
            <a:xfrm>
              <a:off x="6457378" y="3098519"/>
              <a:ext cx="1743900" cy="6744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B7B7B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45720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13" name="Google Shape;113;p15"/>
            <p:cNvSpPr/>
            <p:nvPr/>
          </p:nvSpPr>
          <p:spPr>
            <a:xfrm>
              <a:off x="943723" y="3098499"/>
              <a:ext cx="2064600" cy="6744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B7B7B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14" name="Google Shape;114;p15"/>
            <p:cNvSpPr/>
            <p:nvPr/>
          </p:nvSpPr>
          <p:spPr>
            <a:xfrm>
              <a:off x="943727" y="3098500"/>
              <a:ext cx="641100" cy="674400"/>
            </a:xfrm>
            <a:prstGeom prst="rtTriangle">
              <a:avLst/>
            </a:prstGeom>
            <a:solidFill>
              <a:srgbClr val="F3F3F3"/>
            </a:solidFill>
            <a:ln cap="flat" cmpd="sng" w="9525">
              <a:solidFill>
                <a:srgbClr val="B7B7B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15" name="Google Shape;115;p15"/>
            <p:cNvSpPr/>
            <p:nvPr/>
          </p:nvSpPr>
          <p:spPr>
            <a:xfrm>
              <a:off x="3021806" y="3098509"/>
              <a:ext cx="1526700" cy="6744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B7B7B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000">
                  <a:solidFill>
                    <a:srgbClr val="133F4C"/>
                  </a:solidFill>
                  <a:highlight>
                    <a:srgbClr val="F5F5F5"/>
                  </a:highlight>
                  <a:latin typeface="Roboto"/>
                  <a:ea typeface="Roboto"/>
                  <a:cs typeface="Roboto"/>
                  <a:sym typeface="Roboto"/>
                </a:rPr>
                <a:t>Análise do comportamento dos visitantes do site </a:t>
              </a:r>
              <a:endParaRPr sz="1000">
                <a:solidFill>
                  <a:srgbClr val="133F4C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16" name="Google Shape;116;p15"/>
            <p:cNvSpPr/>
            <p:nvPr/>
          </p:nvSpPr>
          <p:spPr>
            <a:xfrm>
              <a:off x="4557336" y="3098519"/>
              <a:ext cx="1890000" cy="6744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B7B7B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000">
                  <a:solidFill>
                    <a:srgbClr val="133F4C"/>
                  </a:solidFill>
                  <a:highlight>
                    <a:srgbClr val="F5F5F5"/>
                  </a:highlight>
                  <a:latin typeface="Roboto"/>
                  <a:ea typeface="Roboto"/>
                  <a:cs typeface="Roboto"/>
                  <a:sym typeface="Roboto"/>
                </a:rPr>
                <a:t>C</a:t>
              </a:r>
              <a:r>
                <a:rPr lang="pt-BR" sz="1000">
                  <a:solidFill>
                    <a:srgbClr val="133F4C"/>
                  </a:solidFill>
                  <a:highlight>
                    <a:srgbClr val="F5F5F5"/>
                  </a:highlight>
                  <a:latin typeface="Roboto"/>
                  <a:ea typeface="Roboto"/>
                  <a:cs typeface="Roboto"/>
                  <a:sym typeface="Roboto"/>
                </a:rPr>
                <a:t>onsultar e compreender dados do Google Analytics e Search Console</a:t>
              </a:r>
              <a:endParaRPr sz="1000">
                <a:solidFill>
                  <a:srgbClr val="133F4C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17" name="Google Shape;117;p15"/>
          <p:cNvGrpSpPr/>
          <p:nvPr/>
        </p:nvGrpSpPr>
        <p:grpSpPr>
          <a:xfrm>
            <a:off x="114675" y="1473050"/>
            <a:ext cx="8915906" cy="944114"/>
            <a:chOff x="943723" y="3783210"/>
            <a:chExt cx="7257555" cy="747103"/>
          </a:xfrm>
        </p:grpSpPr>
        <p:sp>
          <p:nvSpPr>
            <p:cNvPr id="118" name="Google Shape;118;p15"/>
            <p:cNvSpPr/>
            <p:nvPr/>
          </p:nvSpPr>
          <p:spPr>
            <a:xfrm>
              <a:off x="6457378" y="3783788"/>
              <a:ext cx="1743900" cy="6744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19" name="Google Shape;119;p15"/>
            <p:cNvSpPr/>
            <p:nvPr/>
          </p:nvSpPr>
          <p:spPr>
            <a:xfrm>
              <a:off x="943723" y="3783768"/>
              <a:ext cx="2062800" cy="6744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" name="Google Shape;120;p15"/>
            <p:cNvSpPr/>
            <p:nvPr/>
          </p:nvSpPr>
          <p:spPr>
            <a:xfrm>
              <a:off x="943760" y="3783210"/>
              <a:ext cx="674400" cy="674400"/>
            </a:xfrm>
            <a:prstGeom prst="rtTriangle">
              <a:avLst/>
            </a:prstGeom>
            <a:solidFill>
              <a:srgbClr val="0FB1A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Google Shape;121;p15"/>
            <p:cNvSpPr/>
            <p:nvPr/>
          </p:nvSpPr>
          <p:spPr>
            <a:xfrm>
              <a:off x="3021806" y="3783788"/>
              <a:ext cx="1526700" cy="6744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000">
                  <a:solidFill>
                    <a:srgbClr val="133F4C"/>
                  </a:solidFill>
                  <a:highlight>
                    <a:srgbClr val="F5F5F5"/>
                  </a:highlight>
                  <a:latin typeface="Roboto"/>
                  <a:ea typeface="Roboto"/>
                  <a:cs typeface="Roboto"/>
                  <a:sym typeface="Roboto"/>
                </a:rPr>
                <a:t>A</a:t>
              </a:r>
              <a:r>
                <a:rPr lang="pt-BR" sz="1000">
                  <a:solidFill>
                    <a:srgbClr val="133F4C"/>
                  </a:solidFill>
                  <a:highlight>
                    <a:srgbClr val="F5F5F5"/>
                  </a:highlight>
                  <a:latin typeface="Roboto"/>
                  <a:ea typeface="Roboto"/>
                  <a:cs typeface="Roboto"/>
                  <a:sym typeface="Roboto"/>
                </a:rPr>
                <a:t>liviar o estresse criado por mudanças</a:t>
              </a:r>
              <a:endParaRPr sz="1000">
                <a:solidFill>
                  <a:srgbClr val="133F4C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22" name="Google Shape;122;p15"/>
            <p:cNvSpPr/>
            <p:nvPr/>
          </p:nvSpPr>
          <p:spPr>
            <a:xfrm>
              <a:off x="4557339" y="3783867"/>
              <a:ext cx="1890000" cy="6744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000">
                  <a:solidFill>
                    <a:srgbClr val="133F4C"/>
                  </a:solidFill>
                  <a:highlight>
                    <a:srgbClr val="F5F5F5"/>
                  </a:highlight>
                  <a:latin typeface="Roboto"/>
                  <a:ea typeface="Roboto"/>
                  <a:cs typeface="Roboto"/>
                  <a:sym typeface="Roboto"/>
                </a:rPr>
                <a:t>E</a:t>
              </a:r>
              <a:r>
                <a:rPr lang="pt-BR" sz="1000">
                  <a:solidFill>
                    <a:srgbClr val="133F4C"/>
                  </a:solidFill>
                  <a:highlight>
                    <a:srgbClr val="F5F5F5"/>
                  </a:highlight>
                  <a:latin typeface="Roboto"/>
                  <a:ea typeface="Roboto"/>
                  <a:cs typeface="Roboto"/>
                  <a:sym typeface="Roboto"/>
                </a:rPr>
                <a:t>quilibrar a carga de trabalho entre a equipe</a:t>
              </a:r>
              <a:endParaRPr sz="1000">
                <a:solidFill>
                  <a:srgbClr val="133F4C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23" name="Google Shape;123;p15"/>
            <p:cNvSpPr/>
            <p:nvPr/>
          </p:nvSpPr>
          <p:spPr>
            <a:xfrm>
              <a:off x="1458884" y="3855913"/>
              <a:ext cx="1526700" cy="67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pt-BR" sz="1200">
                  <a:solidFill>
                    <a:srgbClr val="133F4C"/>
                  </a:solidFill>
                  <a:latin typeface="Roboto"/>
                  <a:ea typeface="Roboto"/>
                  <a:cs typeface="Roboto"/>
                  <a:sym typeface="Roboto"/>
                </a:rPr>
                <a:t>Agilidade</a:t>
              </a:r>
              <a:endParaRPr b="1" sz="1200">
                <a:solidFill>
                  <a:srgbClr val="133F4C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000">
                  <a:solidFill>
                    <a:srgbClr val="133F4C"/>
                  </a:solidFill>
                  <a:latin typeface="Roboto"/>
                  <a:ea typeface="Roboto"/>
                  <a:cs typeface="Roboto"/>
                  <a:sym typeface="Roboto"/>
                </a:rPr>
                <a:t>Capacidade de se ajustar às novas condições</a:t>
              </a:r>
              <a:endParaRPr sz="1000">
                <a:solidFill>
                  <a:srgbClr val="133F4C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sp>
        <p:nvSpPr>
          <p:cNvPr id="124" name="Google Shape;124;p15"/>
          <p:cNvSpPr/>
          <p:nvPr/>
        </p:nvSpPr>
        <p:spPr>
          <a:xfrm>
            <a:off x="114671" y="610319"/>
            <a:ext cx="828600" cy="852300"/>
          </a:xfrm>
          <a:prstGeom prst="rtTriangle">
            <a:avLst/>
          </a:prstGeom>
          <a:solidFill>
            <a:srgbClr val="0FB1A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25" name="Google Shape;125;p15"/>
          <p:cNvGrpSpPr/>
          <p:nvPr/>
        </p:nvGrpSpPr>
        <p:grpSpPr>
          <a:xfrm>
            <a:off x="114101" y="4074200"/>
            <a:ext cx="8915908" cy="928439"/>
            <a:chOff x="943718" y="3783783"/>
            <a:chExt cx="7257556" cy="734699"/>
          </a:xfrm>
        </p:grpSpPr>
        <p:sp>
          <p:nvSpPr>
            <p:cNvPr id="126" name="Google Shape;126;p15"/>
            <p:cNvSpPr/>
            <p:nvPr/>
          </p:nvSpPr>
          <p:spPr>
            <a:xfrm>
              <a:off x="6457375" y="3783783"/>
              <a:ext cx="1743900" cy="6744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45720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27" name="Google Shape;127;p15"/>
            <p:cNvSpPr/>
            <p:nvPr/>
          </p:nvSpPr>
          <p:spPr>
            <a:xfrm>
              <a:off x="943718" y="3783783"/>
              <a:ext cx="2062800" cy="6744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8" name="Google Shape;128;p15"/>
            <p:cNvSpPr/>
            <p:nvPr/>
          </p:nvSpPr>
          <p:spPr>
            <a:xfrm>
              <a:off x="944228" y="3783783"/>
              <a:ext cx="674400" cy="674400"/>
            </a:xfrm>
            <a:prstGeom prst="rtTriangle">
              <a:avLst/>
            </a:prstGeom>
            <a:solidFill>
              <a:srgbClr val="0FB1A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9" name="Google Shape;129;p15"/>
            <p:cNvSpPr/>
            <p:nvPr/>
          </p:nvSpPr>
          <p:spPr>
            <a:xfrm>
              <a:off x="3022269" y="3783783"/>
              <a:ext cx="1526700" cy="6744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000">
                  <a:solidFill>
                    <a:srgbClr val="133F4C"/>
                  </a:solidFill>
                  <a:highlight>
                    <a:srgbClr val="F5F5F5"/>
                  </a:highlight>
                  <a:latin typeface="Roboto"/>
                  <a:ea typeface="Roboto"/>
                  <a:cs typeface="Roboto"/>
                  <a:sym typeface="Roboto"/>
                </a:rPr>
                <a:t>Pr</a:t>
              </a:r>
              <a:r>
                <a:rPr lang="pt-BR" sz="1000">
                  <a:solidFill>
                    <a:srgbClr val="133F4C"/>
                  </a:solidFill>
                  <a:highlight>
                    <a:srgbClr val="F5F5F5"/>
                  </a:highlight>
                  <a:latin typeface="Roboto"/>
                  <a:ea typeface="Roboto"/>
                  <a:cs typeface="Roboto"/>
                  <a:sym typeface="Roboto"/>
                </a:rPr>
                <a:t>ever resultados das decisões de trabalho</a:t>
              </a:r>
              <a:endParaRPr sz="1000">
                <a:solidFill>
                  <a:srgbClr val="133F4C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30" name="Google Shape;130;p15"/>
            <p:cNvSpPr/>
            <p:nvPr/>
          </p:nvSpPr>
          <p:spPr>
            <a:xfrm>
              <a:off x="4564726" y="3783788"/>
              <a:ext cx="1890000" cy="6744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000">
                  <a:solidFill>
                    <a:srgbClr val="133F4C"/>
                  </a:solidFill>
                  <a:highlight>
                    <a:srgbClr val="F5F5F5"/>
                  </a:highlight>
                  <a:latin typeface="Roboto"/>
                  <a:ea typeface="Roboto"/>
                  <a:cs typeface="Roboto"/>
                  <a:sym typeface="Roboto"/>
                </a:rPr>
                <a:t>Entender</a:t>
              </a:r>
              <a:r>
                <a:rPr lang="pt-BR" sz="1000">
                  <a:solidFill>
                    <a:srgbClr val="133F4C"/>
                  </a:solidFill>
                  <a:highlight>
                    <a:srgbClr val="F5F5F5"/>
                  </a:highlight>
                  <a:latin typeface="Roboto"/>
                  <a:ea typeface="Roboto"/>
                  <a:cs typeface="Roboto"/>
                  <a:sym typeface="Roboto"/>
                </a:rPr>
                <a:t> premissas estratégicas e contingenciais</a:t>
              </a:r>
              <a:endParaRPr sz="1000">
                <a:solidFill>
                  <a:srgbClr val="133F4C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31" name="Google Shape;131;p15"/>
            <p:cNvSpPr/>
            <p:nvPr/>
          </p:nvSpPr>
          <p:spPr>
            <a:xfrm>
              <a:off x="1459326" y="3844082"/>
              <a:ext cx="1526700" cy="67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pt-BR" sz="1200">
                  <a:solidFill>
                    <a:srgbClr val="133F4C"/>
                  </a:solidFill>
                  <a:latin typeface="Roboto"/>
                  <a:ea typeface="Roboto"/>
                  <a:cs typeface="Roboto"/>
                  <a:sym typeface="Roboto"/>
                </a:rPr>
                <a:t>Expectativa de resultado</a:t>
              </a:r>
              <a:endParaRPr b="1" sz="1200">
                <a:solidFill>
                  <a:srgbClr val="133F4C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000">
                  <a:solidFill>
                    <a:srgbClr val="133F4C"/>
                  </a:solidFill>
                  <a:latin typeface="Roboto"/>
                  <a:ea typeface="Roboto"/>
                  <a:cs typeface="Roboto"/>
                  <a:sym typeface="Roboto"/>
                </a:rPr>
                <a:t>Pensar nas condições futuras e contingenciais</a:t>
              </a:r>
              <a:endParaRPr sz="1000">
                <a:solidFill>
                  <a:srgbClr val="133F4C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sp>
        <p:nvSpPr>
          <p:cNvPr id="132" name="Google Shape;132;p15"/>
          <p:cNvSpPr/>
          <p:nvPr/>
        </p:nvSpPr>
        <p:spPr>
          <a:xfrm>
            <a:off x="747525" y="655425"/>
            <a:ext cx="1824300" cy="73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200">
                <a:solidFill>
                  <a:srgbClr val="133F4C"/>
                </a:solidFill>
                <a:latin typeface="Roboto"/>
                <a:ea typeface="Roboto"/>
                <a:cs typeface="Roboto"/>
                <a:sym typeface="Roboto"/>
              </a:rPr>
              <a:t>Compreensão</a:t>
            </a:r>
            <a:endParaRPr b="1" sz="1200">
              <a:solidFill>
                <a:srgbClr val="133F4C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>
                <a:solidFill>
                  <a:srgbClr val="133F4C"/>
                </a:solidFill>
                <a:latin typeface="Roboto"/>
                <a:ea typeface="Roboto"/>
                <a:cs typeface="Roboto"/>
                <a:sym typeface="Roboto"/>
              </a:rPr>
              <a:t>Saber como ter o trabalho feito</a:t>
            </a:r>
            <a:endParaRPr sz="1100">
              <a:solidFill>
                <a:srgbClr val="133F4C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grpSp>
        <p:nvGrpSpPr>
          <p:cNvPr id="133" name="Google Shape;133;p15"/>
          <p:cNvGrpSpPr/>
          <p:nvPr/>
        </p:nvGrpSpPr>
        <p:grpSpPr>
          <a:xfrm>
            <a:off x="114752" y="3201775"/>
            <a:ext cx="8916381" cy="918239"/>
            <a:chOff x="943333" y="3783783"/>
            <a:chExt cx="7257942" cy="726628"/>
          </a:xfrm>
        </p:grpSpPr>
        <p:sp>
          <p:nvSpPr>
            <p:cNvPr id="134" name="Google Shape;134;p15"/>
            <p:cNvSpPr/>
            <p:nvPr/>
          </p:nvSpPr>
          <p:spPr>
            <a:xfrm>
              <a:off x="6457375" y="3783784"/>
              <a:ext cx="1743900" cy="6744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800">
                <a:solidFill>
                  <a:srgbClr val="133F4C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35" name="Google Shape;135;p15"/>
            <p:cNvSpPr/>
            <p:nvPr/>
          </p:nvSpPr>
          <p:spPr>
            <a:xfrm>
              <a:off x="943718" y="3783784"/>
              <a:ext cx="2062800" cy="6744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133F4C"/>
                </a:solidFill>
              </a:endParaRPr>
            </a:p>
          </p:txBody>
        </p:sp>
        <p:sp>
          <p:nvSpPr>
            <p:cNvPr id="136" name="Google Shape;136;p15"/>
            <p:cNvSpPr/>
            <p:nvPr/>
          </p:nvSpPr>
          <p:spPr>
            <a:xfrm>
              <a:off x="943333" y="3783783"/>
              <a:ext cx="674400" cy="674400"/>
            </a:xfrm>
            <a:prstGeom prst="rtTriangle">
              <a:avLst/>
            </a:prstGeom>
            <a:solidFill>
              <a:srgbClr val="0FB1A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133F4C"/>
                </a:solidFill>
              </a:endParaRPr>
            </a:p>
          </p:txBody>
        </p:sp>
        <p:sp>
          <p:nvSpPr>
            <p:cNvPr id="137" name="Google Shape;137;p15"/>
            <p:cNvSpPr/>
            <p:nvPr/>
          </p:nvSpPr>
          <p:spPr>
            <a:xfrm>
              <a:off x="3022269" y="3783784"/>
              <a:ext cx="1526700" cy="6744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000">
                  <a:solidFill>
                    <a:srgbClr val="133F4C"/>
                  </a:solidFill>
                  <a:highlight>
                    <a:srgbClr val="F5F5F5"/>
                  </a:highlight>
                  <a:latin typeface="Roboto"/>
                  <a:ea typeface="Roboto"/>
                  <a:cs typeface="Roboto"/>
                  <a:sym typeface="Roboto"/>
                </a:rPr>
                <a:t>P</a:t>
              </a:r>
              <a:r>
                <a:rPr lang="pt-BR" sz="1000">
                  <a:solidFill>
                    <a:srgbClr val="133F4C"/>
                  </a:solidFill>
                  <a:highlight>
                    <a:srgbClr val="F5F5F5"/>
                  </a:highlight>
                  <a:latin typeface="Roboto"/>
                  <a:ea typeface="Roboto"/>
                  <a:cs typeface="Roboto"/>
                  <a:sym typeface="Roboto"/>
                </a:rPr>
                <a:t>riorizar atividades mais estratégicas ou de maior valor</a:t>
              </a:r>
              <a:endParaRPr sz="1000">
                <a:solidFill>
                  <a:srgbClr val="133F4C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38" name="Google Shape;138;p15"/>
            <p:cNvSpPr/>
            <p:nvPr/>
          </p:nvSpPr>
          <p:spPr>
            <a:xfrm>
              <a:off x="4564720" y="3783783"/>
              <a:ext cx="1887300" cy="6744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000">
                  <a:solidFill>
                    <a:srgbClr val="133F4C"/>
                  </a:solidFill>
                  <a:highlight>
                    <a:srgbClr val="F5F5F5"/>
                  </a:highlight>
                  <a:latin typeface="Roboto"/>
                  <a:ea typeface="Roboto"/>
                  <a:cs typeface="Roboto"/>
                  <a:sym typeface="Roboto"/>
                </a:rPr>
                <a:t>C</a:t>
              </a:r>
              <a:r>
                <a:rPr lang="pt-BR" sz="1000">
                  <a:solidFill>
                    <a:srgbClr val="133F4C"/>
                  </a:solidFill>
                  <a:highlight>
                    <a:srgbClr val="F5F5F5"/>
                  </a:highlight>
                  <a:latin typeface="Roboto"/>
                  <a:ea typeface="Roboto"/>
                  <a:cs typeface="Roboto"/>
                  <a:sym typeface="Roboto"/>
                </a:rPr>
                <a:t>onsultar colegas de alto desempenho</a:t>
              </a:r>
              <a:endParaRPr sz="1000">
                <a:solidFill>
                  <a:srgbClr val="133F4C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39" name="Google Shape;139;p15"/>
            <p:cNvSpPr/>
            <p:nvPr/>
          </p:nvSpPr>
          <p:spPr>
            <a:xfrm>
              <a:off x="1458431" y="3836011"/>
              <a:ext cx="1526700" cy="67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pt-BR" sz="1200">
                  <a:solidFill>
                    <a:srgbClr val="133F4C"/>
                  </a:solidFill>
                  <a:latin typeface="Roboto"/>
                  <a:ea typeface="Roboto"/>
                  <a:cs typeface="Roboto"/>
                  <a:sym typeface="Roboto"/>
                </a:rPr>
                <a:t>Direção</a:t>
              </a:r>
              <a:endParaRPr b="1" sz="1200">
                <a:solidFill>
                  <a:srgbClr val="133F4C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000">
                  <a:solidFill>
                    <a:srgbClr val="133F4C"/>
                  </a:solidFill>
                  <a:latin typeface="Roboto"/>
                  <a:ea typeface="Roboto"/>
                  <a:cs typeface="Roboto"/>
                  <a:sym typeface="Roboto"/>
                </a:rPr>
                <a:t>Saber o que devemos e o que não devemos fazer</a:t>
              </a:r>
              <a:endParaRPr sz="1000">
                <a:solidFill>
                  <a:srgbClr val="133F4C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40" name="Google Shape;140;p15"/>
          <p:cNvGrpSpPr/>
          <p:nvPr/>
        </p:nvGrpSpPr>
        <p:grpSpPr>
          <a:xfrm>
            <a:off x="114725" y="2334174"/>
            <a:ext cx="8916432" cy="935240"/>
            <a:chOff x="943295" y="4469058"/>
            <a:chExt cx="7257983" cy="740081"/>
          </a:xfrm>
        </p:grpSpPr>
        <p:sp>
          <p:nvSpPr>
            <p:cNvPr id="141" name="Google Shape;141;p15"/>
            <p:cNvSpPr/>
            <p:nvPr/>
          </p:nvSpPr>
          <p:spPr>
            <a:xfrm>
              <a:off x="6457378" y="4469058"/>
              <a:ext cx="1743900" cy="6744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45720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42" name="Google Shape;142;p15"/>
            <p:cNvSpPr/>
            <p:nvPr/>
          </p:nvSpPr>
          <p:spPr>
            <a:xfrm>
              <a:off x="943723" y="4469058"/>
              <a:ext cx="2062800" cy="6744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3" name="Google Shape;143;p15"/>
            <p:cNvSpPr/>
            <p:nvPr/>
          </p:nvSpPr>
          <p:spPr>
            <a:xfrm>
              <a:off x="943295" y="4475478"/>
              <a:ext cx="674400" cy="674400"/>
            </a:xfrm>
            <a:prstGeom prst="rtTriangle">
              <a:avLst/>
            </a:prstGeom>
            <a:solidFill>
              <a:srgbClr val="0FB1A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4" name="Google Shape;144;p15"/>
            <p:cNvSpPr/>
            <p:nvPr/>
          </p:nvSpPr>
          <p:spPr>
            <a:xfrm>
              <a:off x="3021806" y="4469058"/>
              <a:ext cx="1526700" cy="6744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000">
                  <a:solidFill>
                    <a:srgbClr val="133F4C"/>
                  </a:solidFill>
                  <a:highlight>
                    <a:srgbClr val="F5F5F5"/>
                  </a:highlight>
                  <a:latin typeface="Roboto"/>
                  <a:ea typeface="Roboto"/>
                  <a:cs typeface="Roboto"/>
                  <a:sym typeface="Roboto"/>
                </a:rPr>
                <a:t>Entregar conteúdo de qualidade para as ações digitais</a:t>
              </a:r>
              <a:endParaRPr sz="1000">
                <a:solidFill>
                  <a:srgbClr val="133F4C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45" name="Google Shape;145;p15"/>
            <p:cNvSpPr/>
            <p:nvPr/>
          </p:nvSpPr>
          <p:spPr>
            <a:xfrm>
              <a:off x="1493806" y="4534739"/>
              <a:ext cx="1526700" cy="67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pt-BR" sz="1200">
                  <a:solidFill>
                    <a:srgbClr val="133F4C"/>
                  </a:solidFill>
                  <a:latin typeface="Roboto"/>
                  <a:ea typeface="Roboto"/>
                  <a:cs typeface="Roboto"/>
                  <a:sym typeface="Roboto"/>
                </a:rPr>
                <a:t>Network</a:t>
              </a:r>
              <a:endParaRPr b="1" sz="1200">
                <a:solidFill>
                  <a:srgbClr val="133F4C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000">
                  <a:solidFill>
                    <a:srgbClr val="133F4C"/>
                  </a:solidFill>
                  <a:latin typeface="Roboto"/>
                  <a:ea typeface="Roboto"/>
                  <a:cs typeface="Roboto"/>
                  <a:sym typeface="Roboto"/>
                </a:rPr>
                <a:t>Saber como ter o trabalho feito</a:t>
              </a:r>
              <a:endParaRPr sz="1000">
                <a:solidFill>
                  <a:srgbClr val="133F4C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133F4C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46" name="Google Shape;146;p15"/>
            <p:cNvSpPr/>
            <p:nvPr/>
          </p:nvSpPr>
          <p:spPr>
            <a:xfrm>
              <a:off x="4556869" y="4476209"/>
              <a:ext cx="1890000" cy="6744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000">
                  <a:solidFill>
                    <a:srgbClr val="133F4C"/>
                  </a:solidFill>
                  <a:highlight>
                    <a:srgbClr val="F5F5F5"/>
                  </a:highlight>
                  <a:latin typeface="Roboto"/>
                  <a:ea typeface="Roboto"/>
                  <a:cs typeface="Roboto"/>
                  <a:sym typeface="Roboto"/>
                </a:rPr>
                <a:t>E</a:t>
              </a:r>
              <a:r>
                <a:rPr lang="pt-BR" sz="1000">
                  <a:solidFill>
                    <a:srgbClr val="133F4C"/>
                  </a:solidFill>
                  <a:highlight>
                    <a:srgbClr val="F5F5F5"/>
                  </a:highlight>
                  <a:latin typeface="Roboto"/>
                  <a:ea typeface="Roboto"/>
                  <a:cs typeface="Roboto"/>
                  <a:sym typeface="Roboto"/>
                </a:rPr>
                <a:t>ncontrar parceiros especialistas no assunto</a:t>
              </a:r>
              <a:endParaRPr sz="1000">
                <a:solidFill>
                  <a:srgbClr val="133F4C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133F4C"/>
        </a:solidFill>
      </p:bgPr>
    </p:bg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" name="Google Shape;151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3" cy="3038475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Google Shape;152;p16">
            <a:hlinkClick r:id="rId4"/>
          </p:cNvPr>
          <p:cNvSpPr txBox="1"/>
          <p:nvPr/>
        </p:nvSpPr>
        <p:spPr>
          <a:xfrm>
            <a:off x="1838850" y="3957275"/>
            <a:ext cx="5466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rgbClr val="FFFFFF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www.motortechcontent.com.br</a:t>
            </a:r>
            <a:endParaRPr>
              <a:solidFill>
                <a:srgbClr val="FFFFFF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Beach 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